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7581" r:id="rId4"/>
  </p:sldMasterIdLst>
  <p:notesMasterIdLst>
    <p:notesMasterId r:id="rId13"/>
  </p:notesMasterIdLst>
  <p:handoutMasterIdLst>
    <p:handoutMasterId r:id="rId14"/>
  </p:handoutMasterIdLst>
  <p:sldIdLst>
    <p:sldId id="3132" r:id="rId5"/>
    <p:sldId id="3138" r:id="rId6"/>
    <p:sldId id="3135" r:id="rId7"/>
    <p:sldId id="3134" r:id="rId8"/>
    <p:sldId id="3141" r:id="rId9"/>
    <p:sldId id="3137" r:id="rId10"/>
    <p:sldId id="3136" r:id="rId11"/>
    <p:sldId id="3142" r:id="rId12"/>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5613" indent="1588" algn="l" rtl="0" fontAlgn="base">
      <a:spcBef>
        <a:spcPct val="0"/>
      </a:spcBef>
      <a:spcAft>
        <a:spcPct val="0"/>
      </a:spcAft>
      <a:defRPr kern="1200">
        <a:solidFill>
          <a:schemeClr val="tx1"/>
        </a:solidFill>
        <a:latin typeface="Arial" charset="0"/>
        <a:ea typeface="+mn-ea"/>
        <a:cs typeface="Arial" charset="0"/>
      </a:defRPr>
    </a:lvl2pPr>
    <a:lvl3pPr marL="912813" indent="1588" algn="l" rtl="0" fontAlgn="base">
      <a:spcBef>
        <a:spcPct val="0"/>
      </a:spcBef>
      <a:spcAft>
        <a:spcPct val="0"/>
      </a:spcAft>
      <a:defRPr kern="1200">
        <a:solidFill>
          <a:schemeClr val="tx1"/>
        </a:solidFill>
        <a:latin typeface="Arial" charset="0"/>
        <a:ea typeface="+mn-ea"/>
        <a:cs typeface="Arial" charset="0"/>
      </a:defRPr>
    </a:lvl3pPr>
    <a:lvl4pPr marL="1370013" indent="1588" algn="l" rtl="0" fontAlgn="base">
      <a:spcBef>
        <a:spcPct val="0"/>
      </a:spcBef>
      <a:spcAft>
        <a:spcPct val="0"/>
      </a:spcAft>
      <a:defRPr kern="1200">
        <a:solidFill>
          <a:schemeClr val="tx1"/>
        </a:solidFill>
        <a:latin typeface="Arial" charset="0"/>
        <a:ea typeface="+mn-ea"/>
        <a:cs typeface="Arial" charset="0"/>
      </a:defRPr>
    </a:lvl4pPr>
    <a:lvl5pPr marL="1827213" indent="1588"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009900"/>
    <a:srgbClr val="D3F5CB"/>
    <a:srgbClr val="3366FF"/>
    <a:srgbClr val="B3EDA5"/>
    <a:srgbClr val="BDFFBD"/>
    <a:srgbClr val="CAE8AA"/>
    <a:srgbClr val="3333FF"/>
    <a:srgbClr val="996600"/>
    <a:srgbClr val="C4F1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21" autoAdjust="0"/>
    <p:restoredTop sz="78442" autoAdjust="0"/>
  </p:normalViewPr>
  <p:slideViewPr>
    <p:cSldViewPr>
      <p:cViewPr varScale="1">
        <p:scale>
          <a:sx n="91" d="100"/>
          <a:sy n="91" d="100"/>
        </p:scale>
        <p:origin x="1632"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1524"/>
    </p:cViewPr>
  </p:sorterViewPr>
  <p:notesViewPr>
    <p:cSldViewPr>
      <p:cViewPr varScale="1">
        <p:scale>
          <a:sx n="63" d="100"/>
          <a:sy n="63" d="100"/>
        </p:scale>
        <p:origin x="-2118" y="-96"/>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5890" name="Rectangle 2"/>
          <p:cNvSpPr>
            <a:spLocks noGrp="1" noChangeArrowheads="1"/>
          </p:cNvSpPr>
          <p:nvPr>
            <p:ph type="hdr" sz="quarter"/>
          </p:nvPr>
        </p:nvSpPr>
        <p:spPr bwMode="auto">
          <a:xfrm>
            <a:off x="0" y="0"/>
            <a:ext cx="3170583" cy="480388"/>
          </a:xfrm>
          <a:prstGeom prst="rect">
            <a:avLst/>
          </a:prstGeom>
          <a:noFill/>
          <a:ln w="9525">
            <a:noFill/>
            <a:miter lim="800000"/>
            <a:headEnd/>
            <a:tailEnd/>
          </a:ln>
          <a:effectLst/>
        </p:spPr>
        <p:txBody>
          <a:bodyPr vert="horz" wrap="square" lIns="94851" tIns="47425" rIns="94851" bIns="47425" numCol="1" anchor="t" anchorCtr="0" compatLnSpc="1">
            <a:prstTxWarp prst="textNoShape">
              <a:avLst/>
            </a:prstTxWarp>
          </a:bodyPr>
          <a:lstStyle>
            <a:lvl1pPr algn="l">
              <a:defRPr sz="1200">
                <a:latin typeface="Arial" charset="0"/>
                <a:cs typeface="+mn-cs"/>
              </a:defRPr>
            </a:lvl1pPr>
          </a:lstStyle>
          <a:p>
            <a:pPr>
              <a:defRPr/>
            </a:pPr>
            <a:endParaRPr lang="en-US" dirty="0"/>
          </a:p>
        </p:txBody>
      </p:sp>
      <p:sp>
        <p:nvSpPr>
          <p:cNvPr id="805891" name="Rectangle 3"/>
          <p:cNvSpPr>
            <a:spLocks noGrp="1" noChangeArrowheads="1"/>
          </p:cNvSpPr>
          <p:nvPr>
            <p:ph type="dt" sz="quarter" idx="1"/>
          </p:nvPr>
        </p:nvSpPr>
        <p:spPr bwMode="auto">
          <a:xfrm>
            <a:off x="4142962" y="0"/>
            <a:ext cx="3170583" cy="480388"/>
          </a:xfrm>
          <a:prstGeom prst="rect">
            <a:avLst/>
          </a:prstGeom>
          <a:noFill/>
          <a:ln w="9525">
            <a:noFill/>
            <a:miter lim="800000"/>
            <a:headEnd/>
            <a:tailEnd/>
          </a:ln>
          <a:effectLst/>
        </p:spPr>
        <p:txBody>
          <a:bodyPr vert="horz" wrap="square" lIns="94851" tIns="47425" rIns="94851" bIns="47425" numCol="1" anchor="t" anchorCtr="0" compatLnSpc="1">
            <a:prstTxWarp prst="textNoShape">
              <a:avLst/>
            </a:prstTxWarp>
          </a:bodyPr>
          <a:lstStyle>
            <a:lvl1pPr algn="r">
              <a:defRPr sz="1200">
                <a:latin typeface="Arial" charset="0"/>
                <a:cs typeface="+mn-cs"/>
              </a:defRPr>
            </a:lvl1pPr>
          </a:lstStyle>
          <a:p>
            <a:pPr>
              <a:defRPr/>
            </a:pPr>
            <a:endParaRPr lang="en-US" dirty="0"/>
          </a:p>
        </p:txBody>
      </p:sp>
      <p:sp>
        <p:nvSpPr>
          <p:cNvPr id="805892" name="Rectangle 4"/>
          <p:cNvSpPr>
            <a:spLocks noGrp="1" noChangeArrowheads="1"/>
          </p:cNvSpPr>
          <p:nvPr>
            <p:ph type="ftr" sz="quarter" idx="2"/>
          </p:nvPr>
        </p:nvSpPr>
        <p:spPr bwMode="auto">
          <a:xfrm>
            <a:off x="0" y="9119173"/>
            <a:ext cx="3170583" cy="480388"/>
          </a:xfrm>
          <a:prstGeom prst="rect">
            <a:avLst/>
          </a:prstGeom>
          <a:noFill/>
          <a:ln w="9525">
            <a:noFill/>
            <a:miter lim="800000"/>
            <a:headEnd/>
            <a:tailEnd/>
          </a:ln>
          <a:effectLst/>
        </p:spPr>
        <p:txBody>
          <a:bodyPr vert="horz" wrap="square" lIns="94851" tIns="47425" rIns="94851" bIns="47425" numCol="1" anchor="b" anchorCtr="0" compatLnSpc="1">
            <a:prstTxWarp prst="textNoShape">
              <a:avLst/>
            </a:prstTxWarp>
          </a:bodyPr>
          <a:lstStyle>
            <a:lvl1pPr algn="l">
              <a:defRPr sz="1200">
                <a:latin typeface="Arial" charset="0"/>
                <a:cs typeface="+mn-cs"/>
              </a:defRPr>
            </a:lvl1pPr>
          </a:lstStyle>
          <a:p>
            <a:pPr>
              <a:defRPr/>
            </a:pPr>
            <a:endParaRPr lang="en-US" dirty="0"/>
          </a:p>
        </p:txBody>
      </p:sp>
      <p:sp>
        <p:nvSpPr>
          <p:cNvPr id="805893" name="Rectangle 5"/>
          <p:cNvSpPr>
            <a:spLocks noGrp="1" noChangeArrowheads="1"/>
          </p:cNvSpPr>
          <p:nvPr>
            <p:ph type="sldNum" sz="quarter" idx="3"/>
          </p:nvPr>
        </p:nvSpPr>
        <p:spPr bwMode="auto">
          <a:xfrm>
            <a:off x="4142962" y="9119173"/>
            <a:ext cx="3170583" cy="480388"/>
          </a:xfrm>
          <a:prstGeom prst="rect">
            <a:avLst/>
          </a:prstGeom>
          <a:noFill/>
          <a:ln w="9525">
            <a:noFill/>
            <a:miter lim="800000"/>
            <a:headEnd/>
            <a:tailEnd/>
          </a:ln>
          <a:effectLst/>
        </p:spPr>
        <p:txBody>
          <a:bodyPr vert="horz" wrap="square" lIns="94851" tIns="47425" rIns="94851" bIns="47425" numCol="1" anchor="b" anchorCtr="0" compatLnSpc="1">
            <a:prstTxWarp prst="textNoShape">
              <a:avLst/>
            </a:prstTxWarp>
          </a:bodyPr>
          <a:lstStyle>
            <a:lvl1pPr algn="r">
              <a:defRPr sz="1200">
                <a:latin typeface="Arial" charset="0"/>
                <a:cs typeface="+mn-cs"/>
              </a:defRPr>
            </a:lvl1pPr>
          </a:lstStyle>
          <a:p>
            <a:pPr>
              <a:defRPr/>
            </a:pPr>
            <a:fld id="{9C0D3B6A-2C60-4BF5-B378-DFA42204FB17}" type="slidenum">
              <a:rPr lang="en-US"/>
              <a:pPr>
                <a:defRPr/>
              </a:pPr>
              <a:t>‹#›</a:t>
            </a:fld>
            <a:endParaRPr lang="en-US" dirty="0"/>
          </a:p>
        </p:txBody>
      </p:sp>
    </p:spTree>
    <p:extLst>
      <p:ext uri="{BB962C8B-B14F-4D97-AF65-F5344CB8AC3E}">
        <p14:creationId xmlns:p14="http://schemas.microsoft.com/office/powerpoint/2010/main" val="6145027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170583" cy="480388"/>
          </a:xfrm>
          <a:prstGeom prst="rect">
            <a:avLst/>
          </a:prstGeom>
          <a:noFill/>
          <a:ln w="9525">
            <a:noFill/>
            <a:miter lim="800000"/>
            <a:headEnd/>
            <a:tailEnd/>
          </a:ln>
          <a:effectLst/>
        </p:spPr>
        <p:txBody>
          <a:bodyPr vert="horz" wrap="square" lIns="96653" tIns="48327" rIns="96653" bIns="48327" numCol="1" anchor="t" anchorCtr="0" compatLnSpc="1">
            <a:prstTxWarp prst="textNoShape">
              <a:avLst/>
            </a:prstTxWarp>
          </a:bodyPr>
          <a:lstStyle>
            <a:lvl1pPr algn="l" defTabSz="966621">
              <a:defRPr sz="1200">
                <a:latin typeface="Arial" charset="0"/>
                <a:cs typeface="+mn-cs"/>
              </a:defRPr>
            </a:lvl1pPr>
          </a:lstStyle>
          <a:p>
            <a:pPr>
              <a:defRPr/>
            </a:pPr>
            <a:endParaRPr lang="en-US" dirty="0"/>
          </a:p>
        </p:txBody>
      </p:sp>
      <p:sp>
        <p:nvSpPr>
          <p:cNvPr id="4099" name="Rectangle 3"/>
          <p:cNvSpPr>
            <a:spLocks noGrp="1" noChangeArrowheads="1"/>
          </p:cNvSpPr>
          <p:nvPr>
            <p:ph type="dt" idx="1"/>
          </p:nvPr>
        </p:nvSpPr>
        <p:spPr bwMode="auto">
          <a:xfrm>
            <a:off x="4142962" y="0"/>
            <a:ext cx="3170583" cy="480388"/>
          </a:xfrm>
          <a:prstGeom prst="rect">
            <a:avLst/>
          </a:prstGeom>
          <a:noFill/>
          <a:ln w="9525">
            <a:noFill/>
            <a:miter lim="800000"/>
            <a:headEnd/>
            <a:tailEnd/>
          </a:ln>
          <a:effectLst/>
        </p:spPr>
        <p:txBody>
          <a:bodyPr vert="horz" wrap="square" lIns="96653" tIns="48327" rIns="96653" bIns="48327" numCol="1" anchor="t" anchorCtr="0" compatLnSpc="1">
            <a:prstTxWarp prst="textNoShape">
              <a:avLst/>
            </a:prstTxWarp>
          </a:bodyPr>
          <a:lstStyle>
            <a:lvl1pPr algn="r" defTabSz="966621">
              <a:defRPr sz="1200">
                <a:latin typeface="Arial" charset="0"/>
                <a:cs typeface="+mn-cs"/>
              </a:defRPr>
            </a:lvl1pPr>
          </a:lstStyle>
          <a:p>
            <a:pPr>
              <a:defRPr/>
            </a:pPr>
            <a:endParaRPr lang="en-US" dirty="0"/>
          </a:p>
        </p:txBody>
      </p:sp>
      <p:sp>
        <p:nvSpPr>
          <p:cNvPr id="108548" name="Rectangle 4"/>
          <p:cNvSpPr>
            <a:spLocks noGrp="1" noRot="1" noChangeAspect="1" noChangeArrowheads="1" noTextEdit="1"/>
          </p:cNvSpPr>
          <p:nvPr>
            <p:ph type="sldImg" idx="2"/>
          </p:nvPr>
        </p:nvSpPr>
        <p:spPr bwMode="auto">
          <a:xfrm>
            <a:off x="1257300" y="719138"/>
            <a:ext cx="4800600" cy="360045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732183" y="4561226"/>
            <a:ext cx="5850835" cy="4320213"/>
          </a:xfrm>
          <a:prstGeom prst="rect">
            <a:avLst/>
          </a:prstGeom>
          <a:noFill/>
          <a:ln w="9525">
            <a:noFill/>
            <a:miter lim="800000"/>
            <a:headEnd/>
            <a:tailEnd/>
          </a:ln>
          <a:effectLst/>
        </p:spPr>
        <p:txBody>
          <a:bodyPr vert="horz" wrap="square" lIns="96653" tIns="48327" rIns="96653" bIns="4832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9119173"/>
            <a:ext cx="3170583" cy="480388"/>
          </a:xfrm>
          <a:prstGeom prst="rect">
            <a:avLst/>
          </a:prstGeom>
          <a:noFill/>
          <a:ln w="9525">
            <a:noFill/>
            <a:miter lim="800000"/>
            <a:headEnd/>
            <a:tailEnd/>
          </a:ln>
          <a:effectLst/>
        </p:spPr>
        <p:txBody>
          <a:bodyPr vert="horz" wrap="square" lIns="96653" tIns="48327" rIns="96653" bIns="48327" numCol="1" anchor="b" anchorCtr="0" compatLnSpc="1">
            <a:prstTxWarp prst="textNoShape">
              <a:avLst/>
            </a:prstTxWarp>
          </a:bodyPr>
          <a:lstStyle>
            <a:lvl1pPr algn="l" defTabSz="966621">
              <a:defRPr sz="1200">
                <a:latin typeface="Arial" charset="0"/>
                <a:cs typeface="+mn-cs"/>
              </a:defRPr>
            </a:lvl1pPr>
          </a:lstStyle>
          <a:p>
            <a:pPr>
              <a:defRPr/>
            </a:pPr>
            <a:endParaRPr lang="en-US" dirty="0"/>
          </a:p>
        </p:txBody>
      </p:sp>
      <p:sp>
        <p:nvSpPr>
          <p:cNvPr id="4103" name="Rectangle 7"/>
          <p:cNvSpPr>
            <a:spLocks noGrp="1" noChangeArrowheads="1"/>
          </p:cNvSpPr>
          <p:nvPr>
            <p:ph type="sldNum" sz="quarter" idx="5"/>
          </p:nvPr>
        </p:nvSpPr>
        <p:spPr bwMode="auto">
          <a:xfrm>
            <a:off x="4142962" y="9119173"/>
            <a:ext cx="3170583" cy="480388"/>
          </a:xfrm>
          <a:prstGeom prst="rect">
            <a:avLst/>
          </a:prstGeom>
          <a:noFill/>
          <a:ln w="9525">
            <a:noFill/>
            <a:miter lim="800000"/>
            <a:headEnd/>
            <a:tailEnd/>
          </a:ln>
          <a:effectLst/>
        </p:spPr>
        <p:txBody>
          <a:bodyPr vert="horz" wrap="square" lIns="96653" tIns="48327" rIns="96653" bIns="48327" numCol="1" anchor="b" anchorCtr="0" compatLnSpc="1">
            <a:prstTxWarp prst="textNoShape">
              <a:avLst/>
            </a:prstTxWarp>
          </a:bodyPr>
          <a:lstStyle>
            <a:lvl1pPr algn="r" defTabSz="966621">
              <a:defRPr sz="1200">
                <a:latin typeface="Arial" charset="0"/>
                <a:cs typeface="+mn-cs"/>
              </a:defRPr>
            </a:lvl1pPr>
          </a:lstStyle>
          <a:p>
            <a:pPr>
              <a:defRPr/>
            </a:pPr>
            <a:fld id="{ABFDB979-5736-42C8-BA3E-5F998060CA85}" type="slidenum">
              <a:rPr lang="en-US"/>
              <a:pPr>
                <a:defRPr/>
              </a:pPr>
              <a:t>‹#›</a:t>
            </a:fld>
            <a:endParaRPr lang="en-US" dirty="0"/>
          </a:p>
        </p:txBody>
      </p:sp>
    </p:spTree>
    <p:extLst>
      <p:ext uri="{BB962C8B-B14F-4D97-AF65-F5344CB8AC3E}">
        <p14:creationId xmlns:p14="http://schemas.microsoft.com/office/powerpoint/2010/main" val="32758625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5613" algn="l" rtl="0" eaLnBrk="0" fontAlgn="base" hangingPunct="0">
      <a:spcBef>
        <a:spcPct val="30000"/>
      </a:spcBef>
      <a:spcAft>
        <a:spcPct val="0"/>
      </a:spcAft>
      <a:defRPr sz="1200" kern="1200">
        <a:solidFill>
          <a:schemeClr val="tx1"/>
        </a:solidFill>
        <a:latin typeface="Arial" charset="0"/>
        <a:ea typeface="+mn-ea"/>
        <a:cs typeface="+mn-cs"/>
      </a:defRPr>
    </a:lvl2pPr>
    <a:lvl3pPr marL="912813" algn="l" rtl="0" eaLnBrk="0" fontAlgn="base" hangingPunct="0">
      <a:spcBef>
        <a:spcPct val="30000"/>
      </a:spcBef>
      <a:spcAft>
        <a:spcPct val="0"/>
      </a:spcAft>
      <a:defRPr sz="1200" kern="1200">
        <a:solidFill>
          <a:schemeClr val="tx1"/>
        </a:solidFill>
        <a:latin typeface="Arial" charset="0"/>
        <a:ea typeface="+mn-ea"/>
        <a:cs typeface="+mn-cs"/>
      </a:defRPr>
    </a:lvl3pPr>
    <a:lvl4pPr marL="1370013" algn="l" rtl="0" eaLnBrk="0" fontAlgn="base" hangingPunct="0">
      <a:spcBef>
        <a:spcPct val="30000"/>
      </a:spcBef>
      <a:spcAft>
        <a:spcPct val="0"/>
      </a:spcAft>
      <a:defRPr sz="1200" kern="1200">
        <a:solidFill>
          <a:schemeClr val="tx1"/>
        </a:solidFill>
        <a:latin typeface="Arial" charset="0"/>
        <a:ea typeface="+mn-ea"/>
        <a:cs typeface="+mn-cs"/>
      </a:defRPr>
    </a:lvl4pPr>
    <a:lvl5pPr marL="1827213" algn="l" rtl="0" eaLnBrk="0" fontAlgn="base" hangingPunct="0">
      <a:spcBef>
        <a:spcPct val="30000"/>
      </a:spcBef>
      <a:spcAft>
        <a:spcPct val="0"/>
      </a:spcAft>
      <a:defRPr sz="1200" kern="1200">
        <a:solidFill>
          <a:schemeClr val="tx1"/>
        </a:solidFill>
        <a:latin typeface="Arial" charset="0"/>
        <a:ea typeface="+mn-ea"/>
        <a:cs typeface="+mn-cs"/>
      </a:defRPr>
    </a:lvl5pPr>
    <a:lvl6pPr marL="2285863" algn="l" defTabSz="914345" rtl="0" eaLnBrk="1" latinLnBrk="0" hangingPunct="1">
      <a:defRPr sz="1200" kern="1200">
        <a:solidFill>
          <a:schemeClr val="tx1"/>
        </a:solidFill>
        <a:latin typeface="+mn-lt"/>
        <a:ea typeface="+mn-ea"/>
        <a:cs typeface="+mn-cs"/>
      </a:defRPr>
    </a:lvl6pPr>
    <a:lvl7pPr marL="2743035" algn="l" defTabSz="914345" rtl="0" eaLnBrk="1" latinLnBrk="0" hangingPunct="1">
      <a:defRPr sz="1200" kern="1200">
        <a:solidFill>
          <a:schemeClr val="tx1"/>
        </a:solidFill>
        <a:latin typeface="+mn-lt"/>
        <a:ea typeface="+mn-ea"/>
        <a:cs typeface="+mn-cs"/>
      </a:defRPr>
    </a:lvl7pPr>
    <a:lvl8pPr marL="3200208" algn="l" defTabSz="914345" rtl="0" eaLnBrk="1" latinLnBrk="0" hangingPunct="1">
      <a:defRPr sz="1200" kern="1200">
        <a:solidFill>
          <a:schemeClr val="tx1"/>
        </a:solidFill>
        <a:latin typeface="+mn-lt"/>
        <a:ea typeface="+mn-ea"/>
        <a:cs typeface="+mn-cs"/>
      </a:defRPr>
    </a:lvl8pPr>
    <a:lvl9pPr marL="3657381" algn="l" defTabSz="91434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xfrm>
            <a:off x="1257300" y="717550"/>
            <a:ext cx="4805363" cy="3603625"/>
          </a:xfrm>
          <a:ln/>
        </p:spPr>
      </p:sp>
      <p:sp>
        <p:nvSpPr>
          <p:cNvPr id="109571" name="Rectangle 3"/>
          <p:cNvSpPr>
            <a:spLocks noGrp="1" noChangeArrowheads="1"/>
          </p:cNvSpPr>
          <p:nvPr>
            <p:ph type="body" idx="1"/>
          </p:nvPr>
        </p:nvSpPr>
        <p:spPr>
          <a:xfrm>
            <a:off x="732183" y="4561226"/>
            <a:ext cx="5850835" cy="4321852"/>
          </a:xfrm>
          <a:noFill/>
          <a:ln/>
        </p:spPr>
        <p:txBody>
          <a:bodyPr/>
          <a:lstStyle/>
          <a:p>
            <a:endParaRPr lang="en-US" dirty="0" smtClean="0"/>
          </a:p>
        </p:txBody>
      </p:sp>
    </p:spTree>
    <p:extLst>
      <p:ext uri="{BB962C8B-B14F-4D97-AF65-F5344CB8AC3E}">
        <p14:creationId xmlns:p14="http://schemas.microsoft.com/office/powerpoint/2010/main" val="3006990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Air Force’s second largest base by population and geographic size</a:t>
            </a:r>
          </a:p>
          <a:p>
            <a:r>
              <a:rPr lang="en-US" sz="1200" kern="1200" smtClean="0">
                <a:solidFill>
                  <a:schemeClr val="tx1"/>
                </a:solidFill>
                <a:effectLst/>
                <a:latin typeface="Arial" charset="0"/>
                <a:ea typeface="+mn-ea"/>
                <a:cs typeface="+mn-cs"/>
              </a:rPr>
              <a:t>Employs more than 21,000 (this figure is from our mission video completed in March 2016 and probably better than the economic impact figure from FY 2016) military, civilian and contractor personnel</a:t>
            </a:r>
            <a:endParaRPr lang="en-US" sz="1200" kern="120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ABFDB979-5736-42C8-BA3E-5F998060CA85}" type="slidenum">
              <a:rPr lang="en-US" smtClean="0"/>
              <a:pPr>
                <a:defRPr/>
              </a:pPr>
              <a:t>2</a:t>
            </a:fld>
            <a:endParaRPr lang="en-US" dirty="0"/>
          </a:p>
        </p:txBody>
      </p:sp>
    </p:spTree>
    <p:extLst>
      <p:ext uri="{BB962C8B-B14F-4D97-AF65-F5344CB8AC3E}">
        <p14:creationId xmlns:p14="http://schemas.microsoft.com/office/powerpoint/2010/main" val="4960632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Five/four/nines</a:t>
            </a:r>
            <a:r>
              <a:rPr lang="en-US" baseline="0" dirty="0" smtClean="0"/>
              <a:t> and four/tens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u="sng" kern="1200" dirty="0" smtClean="0">
                <a:solidFill>
                  <a:schemeClr val="tx1"/>
                </a:solidFill>
                <a:effectLst/>
                <a:latin typeface="Arial" charset="0"/>
                <a:ea typeface="+mn-ea"/>
                <a:cs typeface="+mn-cs"/>
              </a:rPr>
              <a:t>Participation rate</a:t>
            </a:r>
            <a:r>
              <a:rPr lang="en-US" sz="1200" kern="1200" dirty="0" smtClean="0">
                <a:solidFill>
                  <a:schemeClr val="tx1"/>
                </a:solidFill>
                <a:effectLst/>
                <a:latin typeface="Arial" charset="0"/>
                <a:ea typeface="+mn-ea"/>
                <a:cs typeface="+mn-cs"/>
              </a:rPr>
              <a:t>: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I also spoke with our labor folks and to their knowledge, there no singular source for tracking employee shift schedules for the base as a whole.  So there is no way of tracking that information without having to gather it from the supervisors of each section on base.</a:t>
            </a:r>
            <a:endParaRPr lang="en-US" sz="1200" kern="1200" dirty="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80%</a:t>
            </a:r>
            <a:r>
              <a:rPr lang="en-US" sz="1200" kern="1200" baseline="0" dirty="0" smtClean="0">
                <a:solidFill>
                  <a:schemeClr val="tx1"/>
                </a:solidFill>
                <a:effectLst/>
                <a:latin typeface="Arial" charset="0"/>
                <a:ea typeface="+mn-ea"/>
                <a:cs typeface="+mn-cs"/>
              </a:rPr>
              <a:t> of 20K employees = 16K employees participate.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smtClean="0">
                <a:solidFill>
                  <a:schemeClr val="tx1"/>
                </a:solidFill>
                <a:effectLst/>
                <a:latin typeface="Arial" charset="0"/>
                <a:ea typeface="+mn-ea"/>
                <a:cs typeface="+mn-cs"/>
              </a:rPr>
              <a:t>On the low end (if each participant works 5/4/9s, that’s 2 fewer trips per month) = 32K cars reduced per month (assuming everyone would be a single occupancy drive rate).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smtClean="0">
                <a:solidFill>
                  <a:schemeClr val="tx1"/>
                </a:solidFill>
                <a:effectLst/>
                <a:latin typeface="Arial" charset="0"/>
                <a:ea typeface="+mn-ea"/>
                <a:cs typeface="+mn-cs"/>
              </a:rPr>
              <a:t>On high end (if each works 4/10s, that’s 4 fewer trips per month) = 64K cars reduced per month (assuming everyone would be a single occupancy drive rate).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smtClean="0">
                <a:solidFill>
                  <a:schemeClr val="tx1"/>
                </a:solidFill>
                <a:effectLst/>
                <a:latin typeface="Arial" charset="0"/>
                <a:ea typeface="+mn-ea"/>
                <a:cs typeface="+mn-cs"/>
              </a:rPr>
              <a:t>. </a:t>
            </a:r>
            <a:endParaRPr lang="en-US" sz="1200" kern="1200" dirty="0" smtClean="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ABFDB979-5736-42C8-BA3E-5F998060CA85}" type="slidenum">
              <a:rPr lang="en-US" smtClean="0"/>
              <a:pPr>
                <a:defRPr/>
              </a:pPr>
              <a:t>3</a:t>
            </a:fld>
            <a:endParaRPr lang="en-US" dirty="0"/>
          </a:p>
        </p:txBody>
      </p:sp>
    </p:spTree>
    <p:extLst>
      <p:ext uri="{BB962C8B-B14F-4D97-AF65-F5344CB8AC3E}">
        <p14:creationId xmlns:p14="http://schemas.microsoft.com/office/powerpoint/2010/main" val="41189388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Pilot study</a:t>
            </a:r>
            <a:r>
              <a:rPr lang="en-US" baseline="0" dirty="0" smtClean="0"/>
              <a:t> s</a:t>
            </a:r>
            <a:r>
              <a:rPr lang="en-US" dirty="0" smtClean="0"/>
              <a:t>ource:</a:t>
            </a:r>
            <a:r>
              <a:rPr lang="en-US" baseline="0" dirty="0" smtClean="0"/>
              <a:t> </a:t>
            </a:r>
            <a:r>
              <a:rPr lang="en-US" dirty="0" smtClean="0"/>
              <a:t>“Telework</a:t>
            </a:r>
            <a:r>
              <a:rPr lang="en-US" baseline="0" dirty="0" smtClean="0"/>
              <a:t> – Is It Right for You and Your Organization?”, </a:t>
            </a:r>
            <a:r>
              <a:rPr lang="en-US" i="1" baseline="0" dirty="0" smtClean="0"/>
              <a:t>Hilltop Times </a:t>
            </a:r>
            <a:r>
              <a:rPr lang="en-US" baseline="0" dirty="0" smtClean="0"/>
              <a:t>article, publication date unknown.</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AFI 36-816, </a:t>
            </a:r>
            <a:r>
              <a:rPr lang="en-US" i="1" dirty="0" smtClean="0"/>
              <a:t>Civilian Telework Program</a:t>
            </a:r>
            <a:r>
              <a:rPr lang="en-US" dirty="0" smtClean="0"/>
              <a:t>, 13 Nov 13:</a:t>
            </a:r>
          </a:p>
          <a:p>
            <a:pPr defTabSz="948507">
              <a:defRPr/>
            </a:pPr>
            <a:r>
              <a:rPr lang="en-US" u="sng" dirty="0" smtClean="0"/>
              <a:t>Participation</a:t>
            </a:r>
            <a:r>
              <a:rPr lang="en-US" u="sng" baseline="0" dirty="0" smtClean="0"/>
              <a:t> data</a:t>
            </a:r>
            <a:r>
              <a:rPr lang="en-US" baseline="0" dirty="0" smtClean="0"/>
              <a:t>:</a:t>
            </a:r>
          </a:p>
          <a:p>
            <a:r>
              <a:rPr lang="en-US" sz="1200" kern="1200" dirty="0" smtClean="0">
                <a:solidFill>
                  <a:schemeClr val="tx1"/>
                </a:solidFill>
                <a:effectLst/>
                <a:latin typeface="Arial" charset="0"/>
                <a:ea typeface="+mn-ea"/>
                <a:cs typeface="+mn-cs"/>
              </a:rPr>
              <a:t>We have approximately 74 employees actively teleworking at this time.  I also spoke with our labor folks and to their knowledge, there no singular source for tracking employee shift schedules for the base as a whole.  So there is no way of tracking that information without having to gather it from the supervisors of each section on base.</a:t>
            </a:r>
          </a:p>
          <a:p>
            <a:r>
              <a:rPr lang="en-US" sz="1200" kern="1200" dirty="0" smtClean="0">
                <a:solidFill>
                  <a:schemeClr val="tx1"/>
                </a:solidFill>
                <a:effectLst/>
                <a:latin typeface="Arial" charset="0"/>
                <a:ea typeface="+mn-ea"/>
                <a:cs typeface="+mn-cs"/>
              </a:rPr>
              <a:t> </a:t>
            </a:r>
          </a:p>
          <a:p>
            <a:pPr defTabSz="948507">
              <a:defRPr/>
            </a:pPr>
            <a:endParaRPr lang="en-US" dirty="0" smtClean="0"/>
          </a:p>
        </p:txBody>
      </p:sp>
      <p:sp>
        <p:nvSpPr>
          <p:cNvPr id="4" name="Slide Number Placeholder 3"/>
          <p:cNvSpPr>
            <a:spLocks noGrp="1"/>
          </p:cNvSpPr>
          <p:nvPr>
            <p:ph type="sldNum" sz="quarter" idx="10"/>
          </p:nvPr>
        </p:nvSpPr>
        <p:spPr/>
        <p:txBody>
          <a:bodyPr/>
          <a:lstStyle/>
          <a:p>
            <a:pPr>
              <a:defRPr/>
            </a:pPr>
            <a:fld id="{ABFDB979-5736-42C8-BA3E-5F998060CA85}" type="slidenum">
              <a:rPr lang="en-US" smtClean="0"/>
              <a:pPr>
                <a:defRPr/>
              </a:pPr>
              <a:t>4</a:t>
            </a:fld>
            <a:endParaRPr lang="en-US" dirty="0"/>
          </a:p>
        </p:txBody>
      </p:sp>
    </p:spTree>
    <p:extLst>
      <p:ext uri="{BB962C8B-B14F-4D97-AF65-F5344CB8AC3E}">
        <p14:creationId xmlns:p14="http://schemas.microsoft.com/office/powerpoint/2010/main" val="6232714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none" baseline="0" dirty="0" smtClean="0"/>
              <a:t>Situational teleworking covers medical conditions such as illness or injury and emergency home maintenance or repairs, inclimate weather, etc.</a:t>
            </a:r>
          </a:p>
          <a:p>
            <a:pPr defTabSz="948507">
              <a:defRPr/>
            </a:pPr>
            <a:r>
              <a:rPr lang="en-US" dirty="0" smtClean="0"/>
              <a:t>Employee responsible for operating costs of personally-owned</a:t>
            </a:r>
            <a:r>
              <a:rPr lang="en-US" baseline="0" dirty="0" smtClean="0"/>
              <a:t> equipment </a:t>
            </a:r>
            <a:r>
              <a:rPr lang="en-US" dirty="0" smtClean="0"/>
              <a:t>and home insurance, utilities, etc. Some office supplies/equipment may be covered like phone, internet,</a:t>
            </a:r>
            <a:r>
              <a:rPr lang="en-US" baseline="0" dirty="0" smtClean="0"/>
              <a:t> paper, toner, etc. </a:t>
            </a:r>
            <a:endParaRPr lang="en-US" dirty="0" smtClean="0"/>
          </a:p>
          <a:p>
            <a:r>
              <a:rPr lang="en-US" u="sng" baseline="0" dirty="0" smtClean="0"/>
              <a:t>Requirements</a:t>
            </a:r>
            <a:r>
              <a:rPr lang="en-US" baseline="0" dirty="0" smtClean="0"/>
              <a:t>:</a:t>
            </a:r>
          </a:p>
          <a:p>
            <a:r>
              <a:rPr lang="en-US" baseline="0" dirty="0" smtClean="0"/>
              <a:t>Eligibility: work must be portable, can’t depend on being at traditional work site, no classified work or security issues, can’t use as substitute for dependent care, work subject to supervisory oversight.</a:t>
            </a:r>
          </a:p>
          <a:p>
            <a:r>
              <a:rPr lang="en-US" baseline="0" dirty="0" smtClean="0"/>
              <a:t>Performance: must meet or exceed successful performance standard </a:t>
            </a:r>
          </a:p>
          <a:p>
            <a:r>
              <a:rPr lang="en-US" baseline="0" dirty="0" smtClean="0"/>
              <a:t>Self-certification safety checklist required, must report injuries in same manner as traditional work site. </a:t>
            </a:r>
          </a:p>
          <a:p>
            <a:r>
              <a:rPr lang="en-US" baseline="0" dirty="0" smtClean="0"/>
              <a:t>Data security: covered by training, but no classified, protect FOUO, Privacy Act data, personal computers must comply with computer security requirements.</a:t>
            </a:r>
          </a:p>
          <a:p>
            <a:r>
              <a:rPr lang="en-US" baseline="0" dirty="0" smtClean="0"/>
              <a:t>Training on data security, etc. must be completed.</a:t>
            </a:r>
          </a:p>
          <a:p>
            <a:pPr defTabSz="948507">
              <a:defRPr/>
            </a:pPr>
            <a:r>
              <a:rPr lang="en-US" dirty="0" smtClean="0"/>
              <a:t>Must designate one section of home as work station/alternate work site.</a:t>
            </a:r>
          </a:p>
          <a:p>
            <a:pPr defTabSz="948507">
              <a:defRPr/>
            </a:pPr>
            <a:r>
              <a:rPr lang="en-US" baseline="0" dirty="0" smtClean="0"/>
              <a:t>Must gain supervisory approval for situational, non-scheduled telework days.</a:t>
            </a:r>
          </a:p>
          <a:p>
            <a:pPr defTabSz="948507">
              <a:defRPr/>
            </a:pPr>
            <a:r>
              <a:rPr lang="en-US" dirty="0" smtClean="0"/>
              <a:t>Telework is not an entitlement, but a discretionary workplace flexibility.</a:t>
            </a:r>
            <a:r>
              <a:rPr lang="en-US" sz="1200" kern="1200" dirty="0" smtClean="0">
                <a:solidFill>
                  <a:schemeClr val="tx1"/>
                </a:solidFill>
                <a:effectLst/>
                <a:latin typeface="Arial" charset="0"/>
                <a:ea typeface="+mn-ea"/>
                <a:cs typeface="+mn-cs"/>
              </a:rPr>
              <a:t> </a:t>
            </a:r>
          </a:p>
          <a:p>
            <a:pPr defTabSz="948507">
              <a:defRPr/>
            </a:pPr>
            <a:endParaRPr lang="en-US" dirty="0" smtClean="0"/>
          </a:p>
        </p:txBody>
      </p:sp>
      <p:sp>
        <p:nvSpPr>
          <p:cNvPr id="4" name="Slide Number Placeholder 3"/>
          <p:cNvSpPr>
            <a:spLocks noGrp="1"/>
          </p:cNvSpPr>
          <p:nvPr>
            <p:ph type="sldNum" sz="quarter" idx="10"/>
          </p:nvPr>
        </p:nvSpPr>
        <p:spPr/>
        <p:txBody>
          <a:bodyPr/>
          <a:lstStyle/>
          <a:p>
            <a:pPr>
              <a:defRPr/>
            </a:pPr>
            <a:fld id="{ABFDB979-5736-42C8-BA3E-5F998060CA85}" type="slidenum">
              <a:rPr lang="en-US" smtClean="0"/>
              <a:pPr>
                <a:defRPr/>
              </a:pPr>
              <a:t>5</a:t>
            </a:fld>
            <a:endParaRPr lang="en-US" dirty="0"/>
          </a:p>
        </p:txBody>
      </p:sp>
    </p:spTree>
    <p:extLst>
      <p:ext uri="{BB962C8B-B14F-4D97-AF65-F5344CB8AC3E}">
        <p14:creationId xmlns:p14="http://schemas.microsoft.com/office/powerpoint/2010/main" val="1439224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Data sources:</a:t>
            </a:r>
            <a:r>
              <a:rPr lang="en-US" baseline="0" dirty="0" smtClean="0"/>
              <a:t> “Van Pools Add Convenience, Reduce Community Costs,” </a:t>
            </a:r>
            <a:r>
              <a:rPr lang="en-US" i="1" baseline="0" dirty="0" smtClean="0"/>
              <a:t>Hilltop Times</a:t>
            </a:r>
            <a:r>
              <a:rPr lang="en-US" baseline="0" dirty="0" smtClean="0"/>
              <a:t>, publication date unknown. </a:t>
            </a:r>
          </a:p>
          <a:p>
            <a:r>
              <a:rPr lang="en-US" baseline="0" dirty="0" smtClean="0"/>
              <a:t>UTA Vanpool Support Specialist, Luwanna Fitzgerald</a:t>
            </a:r>
          </a:p>
          <a:p>
            <a:r>
              <a:rPr lang="en-US" sz="1200" kern="1200" dirty="0" smtClean="0">
                <a:solidFill>
                  <a:schemeClr val="tx1"/>
                </a:solidFill>
                <a:effectLst/>
                <a:latin typeface="Arial" charset="0"/>
                <a:ea typeface="+mn-ea"/>
                <a:cs typeface="+mn-cs"/>
              </a:rPr>
              <a:t>There are currently 96 vans commuting to Hill AFB carrying 747 participants. Reducing the potential of 651 more cars congesting Hill AFB base. </a:t>
            </a:r>
          </a:p>
          <a:p>
            <a:r>
              <a:rPr lang="en-US" sz="1200" kern="1200" dirty="0" smtClean="0">
                <a:solidFill>
                  <a:schemeClr val="tx1"/>
                </a:solidFill>
                <a:effectLst/>
                <a:latin typeface="Arial" charset="0"/>
                <a:ea typeface="+mn-ea"/>
                <a:cs typeface="+mn-cs"/>
              </a:rPr>
              <a:t>The furthest van South of Hill AFB comes from Orem Utah Valley 89.45 miles one way 133 minute commute</a:t>
            </a:r>
          </a:p>
          <a:p>
            <a:r>
              <a:rPr lang="en-US" sz="1200" kern="1200" dirty="0" smtClean="0">
                <a:solidFill>
                  <a:schemeClr val="tx1"/>
                </a:solidFill>
                <a:effectLst/>
                <a:latin typeface="Arial" charset="0"/>
                <a:ea typeface="+mn-ea"/>
                <a:cs typeface="+mn-cs"/>
              </a:rPr>
              <a:t>The furthest van North of Hill AFB comes from </a:t>
            </a:r>
            <a:r>
              <a:rPr lang="en-US" sz="1200" kern="1200" dirty="0" err="1" smtClean="0">
                <a:solidFill>
                  <a:schemeClr val="tx1"/>
                </a:solidFill>
                <a:effectLst/>
                <a:latin typeface="Arial" charset="0"/>
                <a:ea typeface="+mn-ea"/>
                <a:cs typeface="+mn-cs"/>
              </a:rPr>
              <a:t>Malad</a:t>
            </a:r>
            <a:r>
              <a:rPr lang="en-US" sz="1200" kern="1200" dirty="0" smtClean="0">
                <a:solidFill>
                  <a:schemeClr val="tx1"/>
                </a:solidFill>
                <a:effectLst/>
                <a:latin typeface="Arial" charset="0"/>
                <a:ea typeface="+mn-ea"/>
                <a:cs typeface="+mn-cs"/>
              </a:rPr>
              <a:t> Idaho 73.93 miles one way 72 minute commute</a:t>
            </a:r>
          </a:p>
          <a:p>
            <a:r>
              <a:rPr lang="en-US" sz="1200" kern="1200" dirty="0" smtClean="0">
                <a:solidFill>
                  <a:schemeClr val="tx1"/>
                </a:solidFill>
                <a:effectLst/>
                <a:latin typeface="Arial" charset="0"/>
                <a:ea typeface="+mn-ea"/>
                <a:cs typeface="+mn-cs"/>
              </a:rPr>
              <a:t>The benefits to ridesharing are the pollution savings: Year to date </a:t>
            </a:r>
          </a:p>
          <a:p>
            <a:r>
              <a:rPr lang="en-US" sz="1200" kern="1200" dirty="0" smtClean="0">
                <a:solidFill>
                  <a:schemeClr val="tx1"/>
                </a:solidFill>
                <a:effectLst/>
                <a:latin typeface="Arial" charset="0"/>
                <a:ea typeface="+mn-ea"/>
                <a:cs typeface="+mn-cs"/>
              </a:rPr>
              <a:t>Greenhouse Gases have been reduced by 4,101 million pounds</a:t>
            </a:r>
          </a:p>
          <a:p>
            <a:r>
              <a:rPr lang="en-US" sz="1200" kern="1200" dirty="0" smtClean="0">
                <a:solidFill>
                  <a:schemeClr val="tx1"/>
                </a:solidFill>
                <a:effectLst/>
                <a:latin typeface="Arial" charset="0"/>
                <a:ea typeface="+mn-ea"/>
                <a:cs typeface="+mn-cs"/>
              </a:rPr>
              <a:t>Non-renewable energy resources</a:t>
            </a:r>
          </a:p>
          <a:p>
            <a:r>
              <a:rPr lang="en-US" sz="1200" kern="1200" dirty="0" smtClean="0">
                <a:solidFill>
                  <a:schemeClr val="tx1"/>
                </a:solidFill>
                <a:effectLst/>
                <a:latin typeface="Arial" charset="0"/>
                <a:ea typeface="+mn-ea"/>
                <a:cs typeface="+mn-cs"/>
              </a:rPr>
              <a:t>Cost Savings: Gas, maintenance repairs &amp; service, insurance, tires, tax savings. It all adds up.</a:t>
            </a:r>
          </a:p>
          <a:p>
            <a:r>
              <a:rPr lang="en-US" sz="1200" kern="1200" dirty="0" smtClean="0">
                <a:solidFill>
                  <a:schemeClr val="tx1"/>
                </a:solidFill>
                <a:effectLst/>
                <a:latin typeface="Arial" charset="0"/>
                <a:ea typeface="+mn-ea"/>
                <a:cs typeface="+mn-cs"/>
              </a:rPr>
              <a:t>Time Savings: Using the HOV lane on the expressway. Eliminating wait time at the security gates at Hill AFB. Time in personal vehicle locating a parking spot.</a:t>
            </a:r>
          </a:p>
          <a:p>
            <a:endParaRPr lang="en-US" dirty="0"/>
          </a:p>
        </p:txBody>
      </p:sp>
      <p:sp>
        <p:nvSpPr>
          <p:cNvPr id="4" name="Slide Number Placeholder 3"/>
          <p:cNvSpPr>
            <a:spLocks noGrp="1"/>
          </p:cNvSpPr>
          <p:nvPr>
            <p:ph type="sldNum" sz="quarter" idx="10"/>
          </p:nvPr>
        </p:nvSpPr>
        <p:spPr/>
        <p:txBody>
          <a:bodyPr/>
          <a:lstStyle/>
          <a:p>
            <a:pPr>
              <a:defRPr/>
            </a:pPr>
            <a:fld id="{ABFDB979-5736-42C8-BA3E-5F998060CA85}" type="slidenum">
              <a:rPr lang="en-US" smtClean="0"/>
              <a:pPr>
                <a:defRPr/>
              </a:pPr>
              <a:t>6</a:t>
            </a:fld>
            <a:endParaRPr lang="en-US" dirty="0"/>
          </a:p>
        </p:txBody>
      </p:sp>
    </p:spTree>
    <p:extLst>
      <p:ext uri="{BB962C8B-B14F-4D97-AF65-F5344CB8AC3E}">
        <p14:creationId xmlns:p14="http://schemas.microsoft.com/office/powerpoint/2010/main" val="6046685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Data source: “Hill</a:t>
            </a:r>
            <a:r>
              <a:rPr lang="en-US" baseline="0" dirty="0" smtClean="0"/>
              <a:t> AFB Plans New Public Transit Service,” </a:t>
            </a:r>
            <a:r>
              <a:rPr lang="en-US" i="1" baseline="0" dirty="0" smtClean="0"/>
              <a:t>Hilltop Times</a:t>
            </a:r>
            <a:r>
              <a:rPr lang="en-US" baseline="0" dirty="0" smtClean="0"/>
              <a:t>, 6 Feb 14.</a:t>
            </a:r>
            <a:endParaRPr lang="en-US" dirty="0"/>
          </a:p>
        </p:txBody>
      </p:sp>
      <p:sp>
        <p:nvSpPr>
          <p:cNvPr id="4" name="Slide Number Placeholder 3"/>
          <p:cNvSpPr>
            <a:spLocks noGrp="1"/>
          </p:cNvSpPr>
          <p:nvPr>
            <p:ph type="sldNum" sz="quarter" idx="10"/>
          </p:nvPr>
        </p:nvSpPr>
        <p:spPr/>
        <p:txBody>
          <a:bodyPr/>
          <a:lstStyle/>
          <a:p>
            <a:pPr>
              <a:defRPr/>
            </a:pPr>
            <a:fld id="{ABFDB979-5736-42C8-BA3E-5F998060CA85}" type="slidenum">
              <a:rPr lang="en-US" smtClean="0"/>
              <a:pPr>
                <a:defRPr/>
              </a:pPr>
              <a:t>7</a:t>
            </a:fld>
            <a:endParaRPr lang="en-US" dirty="0"/>
          </a:p>
        </p:txBody>
      </p:sp>
    </p:spTree>
    <p:extLst>
      <p:ext uri="{BB962C8B-B14F-4D97-AF65-F5344CB8AC3E}">
        <p14:creationId xmlns:p14="http://schemas.microsoft.com/office/powerpoint/2010/main" val="4946600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304800" y="6477000"/>
            <a:ext cx="1905000" cy="338138"/>
          </a:xfrm>
          <a:prstGeom prst="rect">
            <a:avLst/>
          </a:prstGeom>
        </p:spPr>
        <p:txBody>
          <a:bodyPr/>
          <a:lstStyle>
            <a:lvl1pPr>
              <a:defRPr/>
            </a:lvl1pPr>
          </a:lstStyle>
          <a:p>
            <a:pPr>
              <a:defRPr/>
            </a:pPr>
            <a:fld id="{1067E85F-7DEE-4E08-B160-D7A249FFA5B2}" type="datetimeFigureOut">
              <a:rPr lang="en-US">
                <a:solidFill>
                  <a:srgbClr val="000000"/>
                </a:solidFill>
              </a:rPr>
              <a:pPr>
                <a:defRPr/>
              </a:pPr>
              <a:t>12/27/2016</a:t>
            </a:fld>
            <a:endParaRPr lang="en-US" dirty="0">
              <a:solidFill>
                <a:srgbClr val="000000"/>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cs typeface="+mn-cs"/>
              </a:defRPr>
            </a:lvl1pPr>
          </a:lstStyle>
          <a:p>
            <a:pPr>
              <a:defRPr/>
            </a:pPr>
            <a:r>
              <a:rPr lang="en-US" dirty="0" smtClean="0">
                <a:solidFill>
                  <a:srgbClr val="000000"/>
                </a:solidFill>
              </a:rPr>
              <a:t>Count on Us!</a:t>
            </a:r>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4C2A8865-3219-4DAC-B3D8-69368AFE6DD1}" type="slidenum">
              <a:rPr lang="en-US">
                <a:solidFill>
                  <a:srgbClr val="000000"/>
                </a:solidFill>
              </a:rPr>
              <a:pPr>
                <a:defRPr/>
              </a:pPr>
              <a:t>‹#›</a:t>
            </a:fld>
            <a:endParaRPr lang="en-US" dirty="0">
              <a:solidFill>
                <a:srgbClr val="000000"/>
              </a:solidFill>
            </a:endParaRP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Box 4"/>
          <p:cNvSpPr txBox="1"/>
          <p:nvPr userDrawn="1"/>
        </p:nvSpPr>
        <p:spPr>
          <a:xfrm>
            <a:off x="118753" y="6488668"/>
            <a:ext cx="8991600" cy="369332"/>
          </a:xfrm>
          <a:prstGeom prst="rect">
            <a:avLst/>
          </a:prstGeom>
          <a:noFill/>
        </p:spPr>
        <p:txBody>
          <a:bodyPr wrap="square" rtlCol="0">
            <a:spAutoFit/>
          </a:bodyPr>
          <a:lstStyle/>
          <a:p>
            <a:pPr algn="ctr"/>
            <a:r>
              <a:rPr lang="en-US" dirty="0" smtClean="0">
                <a:solidFill>
                  <a:schemeClr val="accent1">
                    <a:lumMod val="75000"/>
                  </a:schemeClr>
                </a:solidFill>
              </a:rPr>
              <a:t>Count</a:t>
            </a:r>
            <a:r>
              <a:rPr lang="en-US" baseline="0" dirty="0" smtClean="0">
                <a:solidFill>
                  <a:schemeClr val="accent1">
                    <a:lumMod val="75000"/>
                  </a:schemeClr>
                </a:solidFill>
              </a:rPr>
              <a:t> on Us!</a:t>
            </a:r>
            <a:endParaRPr lang="en-US" dirty="0">
              <a:solidFill>
                <a:schemeClr val="accent1">
                  <a:lumMod val="75000"/>
                </a:schemeClr>
              </a:solidFill>
            </a:endParaRP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Rectangle 65"/>
          <p:cNvSpPr>
            <a:spLocks noGrp="1" noChangeArrowheads="1"/>
          </p:cNvSpPr>
          <p:nvPr>
            <p:ph type="title"/>
          </p:nvPr>
        </p:nvSpPr>
        <p:spPr bwMode="auto">
          <a:xfrm>
            <a:off x="1981200" y="127000"/>
            <a:ext cx="6186488" cy="1020763"/>
          </a:xfrm>
          <a:prstGeom prst="rect">
            <a:avLst/>
          </a:prstGeom>
          <a:noFill/>
          <a:ln w="9525">
            <a:noFill/>
            <a:miter lim="800000"/>
            <a:headEnd/>
            <a:tailEnd/>
          </a:ln>
        </p:spPr>
        <p:txBody>
          <a:bodyPr vert="horz" wrap="square" lIns="91435" tIns="45717" rIns="91435" bIns="45717" numCol="1" anchor="b" anchorCtr="0" compatLnSpc="1">
            <a:prstTxWarp prst="textNoShape">
              <a:avLst/>
            </a:prstTxWarp>
          </a:bodyPr>
          <a:lstStyle/>
          <a:p>
            <a:pPr lvl="0"/>
            <a:r>
              <a:rPr lang="en-US" smtClean="0"/>
              <a:t>Click to edit Master title style</a:t>
            </a:r>
          </a:p>
        </p:txBody>
      </p:sp>
      <p:sp>
        <p:nvSpPr>
          <p:cNvPr id="26627" name="Rectangle 66"/>
          <p:cNvSpPr>
            <a:spLocks noGrp="1" noChangeArrowheads="1"/>
          </p:cNvSpPr>
          <p:nvPr>
            <p:ph type="body" idx="1"/>
          </p:nvPr>
        </p:nvSpPr>
        <p:spPr bwMode="auto">
          <a:xfrm>
            <a:off x="304800" y="1447800"/>
            <a:ext cx="8686800" cy="4800600"/>
          </a:xfrm>
          <a:prstGeom prst="rect">
            <a:avLst/>
          </a:prstGeom>
          <a:noFill/>
          <a:ln w="9525">
            <a:noFill/>
            <a:miter lim="800000"/>
            <a:headEnd/>
            <a:tailEnd/>
          </a:ln>
        </p:spPr>
        <p:txBody>
          <a:bodyPr vert="horz" wrap="square" lIns="91435" tIns="45717" rIns="91435" bIns="45717"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3316" name="Rectangle 68"/>
          <p:cNvSpPr>
            <a:spLocks noGrp="1" noChangeArrowheads="1"/>
          </p:cNvSpPr>
          <p:nvPr>
            <p:ph type="ftr" sz="quarter" idx="3"/>
          </p:nvPr>
        </p:nvSpPr>
        <p:spPr bwMode="auto">
          <a:xfrm>
            <a:off x="0" y="6477000"/>
            <a:ext cx="2590800" cy="381000"/>
          </a:xfrm>
          <a:prstGeom prst="rect">
            <a:avLst/>
          </a:prstGeom>
          <a:noFill/>
          <a:ln w="9525">
            <a:noFill/>
            <a:miter lim="800000"/>
            <a:headEnd/>
            <a:tailEnd/>
          </a:ln>
          <a:effectLst/>
        </p:spPr>
        <p:txBody>
          <a:bodyPr vert="horz" wrap="square" lIns="91435" tIns="45717" rIns="91435" bIns="45717" numCol="1" anchor="b" anchorCtr="0" compatLnSpc="1">
            <a:prstTxWarp prst="textNoShape">
              <a:avLst/>
            </a:prstTxWarp>
          </a:bodyPr>
          <a:lstStyle>
            <a:lvl1pPr algn="ctr" eaLnBrk="0" hangingPunct="0">
              <a:defRPr sz="1400" b="1" i="0">
                <a:latin typeface="+mn-lt"/>
                <a:cs typeface="+mn-cs"/>
              </a:defRPr>
            </a:lvl1pPr>
          </a:lstStyle>
          <a:p>
            <a:pPr>
              <a:defRPr/>
            </a:pPr>
            <a:r>
              <a:rPr lang="en-US" dirty="0" smtClean="0">
                <a:solidFill>
                  <a:srgbClr val="000000"/>
                </a:solidFill>
              </a:rPr>
              <a:t>FOR OFFICIAL USE ONLY</a:t>
            </a:r>
            <a:endParaRPr lang="en-US" dirty="0">
              <a:solidFill>
                <a:srgbClr val="000000"/>
              </a:solidFill>
            </a:endParaRPr>
          </a:p>
        </p:txBody>
      </p:sp>
      <p:sp>
        <p:nvSpPr>
          <p:cNvPr id="53317" name="Rectangle 69"/>
          <p:cNvSpPr>
            <a:spLocks noGrp="1" noChangeArrowheads="1"/>
          </p:cNvSpPr>
          <p:nvPr>
            <p:ph type="sldNum" sz="quarter" idx="4"/>
          </p:nvPr>
        </p:nvSpPr>
        <p:spPr bwMode="auto">
          <a:xfrm>
            <a:off x="7239000" y="6519862"/>
            <a:ext cx="1905000" cy="338138"/>
          </a:xfrm>
          <a:prstGeom prst="rect">
            <a:avLst/>
          </a:prstGeom>
          <a:noFill/>
          <a:ln w="9525">
            <a:noFill/>
            <a:miter lim="800000"/>
            <a:headEnd/>
            <a:tailEnd/>
          </a:ln>
          <a:effectLst/>
        </p:spPr>
        <p:txBody>
          <a:bodyPr vert="horz" wrap="square" lIns="91435" tIns="45717" rIns="91435" bIns="45717" numCol="1" anchor="b" anchorCtr="0" compatLnSpc="1">
            <a:prstTxWarp prst="textNoShape">
              <a:avLst/>
            </a:prstTxWarp>
          </a:bodyPr>
          <a:lstStyle>
            <a:lvl1pPr algn="r">
              <a:defRPr sz="1400" b="1">
                <a:latin typeface="+mn-lt"/>
                <a:cs typeface="+mn-cs"/>
              </a:defRPr>
            </a:lvl1pPr>
          </a:lstStyle>
          <a:p>
            <a:pPr>
              <a:defRPr/>
            </a:pPr>
            <a:r>
              <a:rPr lang="en-US" dirty="0" smtClean="0">
                <a:solidFill>
                  <a:srgbClr val="000000"/>
                </a:solidFill>
              </a:rPr>
              <a:t>Dec 10</a:t>
            </a:r>
            <a:endParaRPr lang="en-US" dirty="0">
              <a:solidFill>
                <a:srgbClr val="000000"/>
              </a:solidFill>
            </a:endParaRPr>
          </a:p>
        </p:txBody>
      </p:sp>
      <p:sp>
        <p:nvSpPr>
          <p:cNvPr id="53320" name="Rectangle 72"/>
          <p:cNvSpPr>
            <a:spLocks noChangeArrowheads="1"/>
          </p:cNvSpPr>
          <p:nvPr/>
        </p:nvSpPr>
        <p:spPr bwMode="auto">
          <a:xfrm>
            <a:off x="923925" y="1212850"/>
            <a:ext cx="5095875" cy="74613"/>
          </a:xfrm>
          <a:prstGeom prst="rect">
            <a:avLst/>
          </a:prstGeom>
          <a:gradFill rotWithShape="0">
            <a:gsLst>
              <a:gs pos="0">
                <a:schemeClr val="accent1">
                  <a:gamma/>
                  <a:tint val="0"/>
                  <a:invGamma/>
                </a:schemeClr>
              </a:gs>
              <a:gs pos="50000">
                <a:schemeClr val="accent1"/>
              </a:gs>
              <a:gs pos="100000">
                <a:schemeClr val="accent1">
                  <a:gamma/>
                  <a:tint val="0"/>
                  <a:invGamma/>
                </a:schemeClr>
              </a:gs>
            </a:gsLst>
            <a:lin ang="0" scaled="1"/>
          </a:gradFill>
          <a:ln w="9525">
            <a:noFill/>
            <a:miter lim="800000"/>
            <a:headEnd/>
            <a:tailEnd/>
          </a:ln>
          <a:effectLst/>
        </p:spPr>
        <p:txBody>
          <a:bodyPr wrap="none" lIns="91435" tIns="45717" rIns="91435" bIns="45717" anchor="ctr"/>
          <a:lstStyle/>
          <a:p>
            <a:pPr>
              <a:defRPr/>
            </a:pPr>
            <a:endParaRPr lang="en-US" dirty="0">
              <a:solidFill>
                <a:srgbClr val="000000"/>
              </a:solidFill>
            </a:endParaRPr>
          </a:p>
        </p:txBody>
      </p:sp>
      <p:sp>
        <p:nvSpPr>
          <p:cNvPr id="53321" name="Rectangle 73"/>
          <p:cNvSpPr>
            <a:spLocks noChangeArrowheads="1"/>
          </p:cNvSpPr>
          <p:nvPr/>
        </p:nvSpPr>
        <p:spPr bwMode="auto">
          <a:xfrm flipV="1">
            <a:off x="0" y="6400800"/>
            <a:ext cx="9144000" cy="76200"/>
          </a:xfrm>
          <a:prstGeom prst="rect">
            <a:avLst/>
          </a:prstGeom>
          <a:gradFill rotWithShape="0">
            <a:gsLst>
              <a:gs pos="0">
                <a:schemeClr val="accent1"/>
              </a:gs>
              <a:gs pos="100000">
                <a:schemeClr val="accent1">
                  <a:gamma/>
                  <a:tint val="21176"/>
                  <a:invGamma/>
                </a:schemeClr>
              </a:gs>
            </a:gsLst>
            <a:lin ang="0" scaled="1"/>
          </a:gradFill>
          <a:ln w="9525">
            <a:noFill/>
            <a:miter lim="800000"/>
            <a:headEnd/>
            <a:tailEnd/>
          </a:ln>
          <a:effectLst/>
        </p:spPr>
        <p:txBody>
          <a:bodyPr wrap="none" lIns="91435" tIns="45717" rIns="91435" bIns="45717" anchor="ctr"/>
          <a:lstStyle/>
          <a:p>
            <a:pPr>
              <a:defRPr/>
            </a:pPr>
            <a:endParaRPr lang="en-US" dirty="0">
              <a:solidFill>
                <a:srgbClr val="000000"/>
              </a:solidFill>
            </a:endParaRPr>
          </a:p>
        </p:txBody>
      </p:sp>
      <p:sp>
        <p:nvSpPr>
          <p:cNvPr id="53322" name="Text Box 74"/>
          <p:cNvSpPr txBox="1">
            <a:spLocks noChangeArrowheads="1"/>
          </p:cNvSpPr>
          <p:nvPr/>
        </p:nvSpPr>
        <p:spPr bwMode="auto">
          <a:xfrm>
            <a:off x="5410200" y="1111250"/>
            <a:ext cx="3668713" cy="261938"/>
          </a:xfrm>
          <a:prstGeom prst="rect">
            <a:avLst/>
          </a:prstGeom>
          <a:noFill/>
          <a:ln w="9525">
            <a:noFill/>
            <a:miter lim="800000"/>
            <a:headEnd/>
            <a:tailEnd/>
          </a:ln>
          <a:effectLst/>
        </p:spPr>
        <p:txBody>
          <a:bodyPr lIns="91435" tIns="45717" rIns="91435" bIns="45717">
            <a:spAutoFit/>
          </a:bodyPr>
          <a:lstStyle/>
          <a:p>
            <a:pPr algn="r" eaLnBrk="0" hangingPunct="0">
              <a:defRPr/>
            </a:pPr>
            <a:r>
              <a:rPr lang="en-US" sz="1100" b="1" i="1" dirty="0">
                <a:solidFill>
                  <a:srgbClr val="0066CC"/>
                </a:solidFill>
                <a:latin typeface="Times New Roman" pitchFamily="18" charset="0"/>
              </a:rPr>
              <a:t>7 5 T H   A I R   B A S E   W I N G</a:t>
            </a:r>
          </a:p>
        </p:txBody>
      </p:sp>
      <p:pic>
        <p:nvPicPr>
          <p:cNvPr id="26634" name="Picture 76" descr="smallaflogo"/>
          <p:cNvPicPr>
            <a:picLocks noChangeAspect="1" noChangeArrowheads="1"/>
          </p:cNvPicPr>
          <p:nvPr/>
        </p:nvPicPr>
        <p:blipFill>
          <a:blip r:embed="rId4" cstate="print"/>
          <a:srcRect/>
          <a:stretch>
            <a:fillRect/>
          </a:stretch>
        </p:blipFill>
        <p:spPr bwMode="auto">
          <a:xfrm>
            <a:off x="0" y="0"/>
            <a:ext cx="1231900" cy="1131888"/>
          </a:xfrm>
          <a:prstGeom prst="rect">
            <a:avLst/>
          </a:prstGeom>
          <a:noFill/>
          <a:ln w="9525">
            <a:noFill/>
            <a:miter lim="800000"/>
            <a:headEnd/>
            <a:tailEnd/>
          </a:ln>
        </p:spPr>
      </p:pic>
      <p:pic>
        <p:nvPicPr>
          <p:cNvPr id="26635" name="Picture 79"/>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7975600" y="50800"/>
            <a:ext cx="1143000" cy="1143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7582" r:id="rId1"/>
    <p:sldLayoutId id="2147487668" r:id="rId2"/>
  </p:sldLayoutIdLst>
  <p:hf sldNum="0" hdr="0" dt="0"/>
  <p:txStyles>
    <p:titleStyle>
      <a:lvl1pPr algn="l" rtl="0" eaLnBrk="0" fontAlgn="base" hangingPunct="0">
        <a:lnSpc>
          <a:spcPct val="85000"/>
        </a:lnSpc>
        <a:spcBef>
          <a:spcPct val="0"/>
        </a:spcBef>
        <a:spcAft>
          <a:spcPct val="0"/>
        </a:spcAft>
        <a:defRPr sz="3600" b="1">
          <a:solidFill>
            <a:schemeClr val="tx2"/>
          </a:solidFill>
          <a:latin typeface="+mj-lt"/>
          <a:ea typeface="+mj-ea"/>
          <a:cs typeface="+mj-cs"/>
        </a:defRPr>
      </a:lvl1pPr>
      <a:lvl2pPr algn="l" rtl="0" eaLnBrk="0" fontAlgn="base" hangingPunct="0">
        <a:lnSpc>
          <a:spcPct val="85000"/>
        </a:lnSpc>
        <a:spcBef>
          <a:spcPct val="0"/>
        </a:spcBef>
        <a:spcAft>
          <a:spcPct val="0"/>
        </a:spcAft>
        <a:defRPr sz="3600" b="1">
          <a:solidFill>
            <a:schemeClr val="tx2"/>
          </a:solidFill>
          <a:latin typeface="Arial" charset="0"/>
        </a:defRPr>
      </a:lvl2pPr>
      <a:lvl3pPr algn="l" rtl="0" eaLnBrk="0" fontAlgn="base" hangingPunct="0">
        <a:lnSpc>
          <a:spcPct val="85000"/>
        </a:lnSpc>
        <a:spcBef>
          <a:spcPct val="0"/>
        </a:spcBef>
        <a:spcAft>
          <a:spcPct val="0"/>
        </a:spcAft>
        <a:defRPr sz="3600" b="1">
          <a:solidFill>
            <a:schemeClr val="tx2"/>
          </a:solidFill>
          <a:latin typeface="Arial" charset="0"/>
        </a:defRPr>
      </a:lvl3pPr>
      <a:lvl4pPr algn="l" rtl="0" eaLnBrk="0" fontAlgn="base" hangingPunct="0">
        <a:lnSpc>
          <a:spcPct val="85000"/>
        </a:lnSpc>
        <a:spcBef>
          <a:spcPct val="0"/>
        </a:spcBef>
        <a:spcAft>
          <a:spcPct val="0"/>
        </a:spcAft>
        <a:defRPr sz="3600" b="1">
          <a:solidFill>
            <a:schemeClr val="tx2"/>
          </a:solidFill>
          <a:latin typeface="Arial" charset="0"/>
        </a:defRPr>
      </a:lvl4pPr>
      <a:lvl5pPr algn="l" rtl="0" eaLnBrk="0" fontAlgn="base" hangingPunct="0">
        <a:lnSpc>
          <a:spcPct val="85000"/>
        </a:lnSpc>
        <a:spcBef>
          <a:spcPct val="0"/>
        </a:spcBef>
        <a:spcAft>
          <a:spcPct val="0"/>
        </a:spcAft>
        <a:defRPr sz="3600" b="1">
          <a:solidFill>
            <a:schemeClr val="tx2"/>
          </a:solidFill>
          <a:latin typeface="Arial" charset="0"/>
        </a:defRPr>
      </a:lvl5pPr>
      <a:lvl6pPr marL="457173" algn="l" rtl="0" fontAlgn="base">
        <a:lnSpc>
          <a:spcPct val="85000"/>
        </a:lnSpc>
        <a:spcBef>
          <a:spcPct val="0"/>
        </a:spcBef>
        <a:spcAft>
          <a:spcPct val="0"/>
        </a:spcAft>
        <a:defRPr sz="3600" b="1">
          <a:solidFill>
            <a:schemeClr val="tx2"/>
          </a:solidFill>
          <a:latin typeface="Arial" charset="0"/>
        </a:defRPr>
      </a:lvl6pPr>
      <a:lvl7pPr marL="914345" algn="l" rtl="0" fontAlgn="base">
        <a:lnSpc>
          <a:spcPct val="85000"/>
        </a:lnSpc>
        <a:spcBef>
          <a:spcPct val="0"/>
        </a:spcBef>
        <a:spcAft>
          <a:spcPct val="0"/>
        </a:spcAft>
        <a:defRPr sz="3600" b="1">
          <a:solidFill>
            <a:schemeClr val="tx2"/>
          </a:solidFill>
          <a:latin typeface="Arial" charset="0"/>
        </a:defRPr>
      </a:lvl7pPr>
      <a:lvl8pPr marL="1371518" algn="l" rtl="0" fontAlgn="base">
        <a:lnSpc>
          <a:spcPct val="85000"/>
        </a:lnSpc>
        <a:spcBef>
          <a:spcPct val="0"/>
        </a:spcBef>
        <a:spcAft>
          <a:spcPct val="0"/>
        </a:spcAft>
        <a:defRPr sz="3600" b="1">
          <a:solidFill>
            <a:schemeClr val="tx2"/>
          </a:solidFill>
          <a:latin typeface="Arial" charset="0"/>
        </a:defRPr>
      </a:lvl8pPr>
      <a:lvl9pPr marL="1828690" algn="l" rtl="0" fontAlgn="base">
        <a:lnSpc>
          <a:spcPct val="85000"/>
        </a:lnSpc>
        <a:spcBef>
          <a:spcPct val="0"/>
        </a:spcBef>
        <a:spcAft>
          <a:spcPct val="0"/>
        </a:spcAft>
        <a:defRPr sz="3600" b="1">
          <a:solidFill>
            <a:schemeClr val="tx2"/>
          </a:solidFill>
          <a:latin typeface="Arial" charset="0"/>
        </a:defRPr>
      </a:lvl9pPr>
    </p:titleStyle>
    <p:bodyStyle>
      <a:lvl1pPr marL="223838" indent="-223838" algn="l" rtl="0" eaLnBrk="0" fontAlgn="base" hangingPunct="0">
        <a:lnSpc>
          <a:spcPct val="90000"/>
        </a:lnSpc>
        <a:spcBef>
          <a:spcPct val="20000"/>
        </a:spcBef>
        <a:spcAft>
          <a:spcPct val="0"/>
        </a:spcAft>
        <a:buClr>
          <a:schemeClr val="accent1"/>
        </a:buClr>
        <a:buSzPct val="75000"/>
        <a:buFont typeface="Wingdings" pitchFamily="2" charset="2"/>
        <a:buChar char="n"/>
        <a:defRPr sz="2600" b="1">
          <a:solidFill>
            <a:schemeClr val="tx1"/>
          </a:solidFill>
          <a:latin typeface="+mn-lt"/>
          <a:ea typeface="+mn-ea"/>
          <a:cs typeface="+mn-cs"/>
        </a:defRPr>
      </a:lvl1pPr>
      <a:lvl2pPr marL="674688" indent="-227013" algn="l" rtl="0" eaLnBrk="0" fontAlgn="base" hangingPunct="0">
        <a:lnSpc>
          <a:spcPct val="90000"/>
        </a:lnSpc>
        <a:spcBef>
          <a:spcPct val="20000"/>
        </a:spcBef>
        <a:spcAft>
          <a:spcPct val="0"/>
        </a:spcAft>
        <a:buClr>
          <a:schemeClr val="accent2"/>
        </a:buClr>
        <a:buSzPct val="70000"/>
        <a:buFont typeface="Wingdings" pitchFamily="2" charset="2"/>
        <a:buChar char="n"/>
        <a:defRPr sz="2400" b="1">
          <a:solidFill>
            <a:schemeClr val="tx1"/>
          </a:solidFill>
          <a:latin typeface="+mn-lt"/>
        </a:defRPr>
      </a:lvl2pPr>
      <a:lvl3pPr marL="971550" indent="-119063" algn="l" rtl="0" eaLnBrk="0" fontAlgn="base" hangingPunct="0">
        <a:lnSpc>
          <a:spcPct val="90000"/>
        </a:lnSpc>
        <a:spcBef>
          <a:spcPct val="20000"/>
        </a:spcBef>
        <a:spcAft>
          <a:spcPct val="0"/>
        </a:spcAft>
        <a:buClr>
          <a:schemeClr val="tx2"/>
        </a:buClr>
        <a:buChar char="•"/>
        <a:defRPr sz="2000" b="1">
          <a:solidFill>
            <a:schemeClr val="tx1"/>
          </a:solidFill>
          <a:latin typeface="+mn-lt"/>
        </a:defRPr>
      </a:lvl3pPr>
      <a:lvl4pPr marL="1544638" indent="-173038" algn="l" rtl="0" eaLnBrk="0" fontAlgn="base" hangingPunct="0">
        <a:lnSpc>
          <a:spcPct val="90000"/>
        </a:lnSpc>
        <a:spcBef>
          <a:spcPct val="20000"/>
        </a:spcBef>
        <a:spcAft>
          <a:spcPct val="0"/>
        </a:spcAft>
        <a:buClr>
          <a:schemeClr val="hlink"/>
        </a:buClr>
        <a:buChar char="•"/>
        <a:defRPr sz="2000" b="1">
          <a:solidFill>
            <a:schemeClr val="tx1"/>
          </a:solidFill>
          <a:latin typeface="+mn-lt"/>
        </a:defRPr>
      </a:lvl4pPr>
      <a:lvl5pPr marL="1944688" indent="-115888" algn="l" rtl="0" eaLnBrk="0" fontAlgn="base" hangingPunct="0">
        <a:lnSpc>
          <a:spcPct val="90000"/>
        </a:lnSpc>
        <a:spcBef>
          <a:spcPct val="20000"/>
        </a:spcBef>
        <a:spcAft>
          <a:spcPct val="0"/>
        </a:spcAft>
        <a:buClr>
          <a:schemeClr val="tx1"/>
        </a:buClr>
        <a:buSzPct val="85000"/>
        <a:buChar char="•"/>
        <a:defRPr sz="2000" b="1">
          <a:solidFill>
            <a:schemeClr val="tx1"/>
          </a:solidFill>
          <a:latin typeface="+mn-lt"/>
        </a:defRPr>
      </a:lvl5pPr>
      <a:lvl6pPr marL="2403331" indent="-117468" algn="l" rtl="0" fontAlgn="base">
        <a:lnSpc>
          <a:spcPct val="90000"/>
        </a:lnSpc>
        <a:spcBef>
          <a:spcPct val="20000"/>
        </a:spcBef>
        <a:spcAft>
          <a:spcPct val="0"/>
        </a:spcAft>
        <a:buClr>
          <a:schemeClr val="tx1"/>
        </a:buClr>
        <a:buSzPct val="85000"/>
        <a:buChar char="•"/>
        <a:defRPr sz="2000" b="1">
          <a:solidFill>
            <a:schemeClr val="tx1"/>
          </a:solidFill>
          <a:latin typeface="+mn-lt"/>
        </a:defRPr>
      </a:lvl6pPr>
      <a:lvl7pPr marL="2860504" indent="-117468" algn="l" rtl="0" fontAlgn="base">
        <a:lnSpc>
          <a:spcPct val="90000"/>
        </a:lnSpc>
        <a:spcBef>
          <a:spcPct val="20000"/>
        </a:spcBef>
        <a:spcAft>
          <a:spcPct val="0"/>
        </a:spcAft>
        <a:buClr>
          <a:schemeClr val="tx1"/>
        </a:buClr>
        <a:buSzPct val="85000"/>
        <a:buChar char="•"/>
        <a:defRPr sz="2000" b="1">
          <a:solidFill>
            <a:schemeClr val="tx1"/>
          </a:solidFill>
          <a:latin typeface="+mn-lt"/>
        </a:defRPr>
      </a:lvl7pPr>
      <a:lvl8pPr marL="3317675" indent="-117468" algn="l" rtl="0" fontAlgn="base">
        <a:lnSpc>
          <a:spcPct val="90000"/>
        </a:lnSpc>
        <a:spcBef>
          <a:spcPct val="20000"/>
        </a:spcBef>
        <a:spcAft>
          <a:spcPct val="0"/>
        </a:spcAft>
        <a:buClr>
          <a:schemeClr val="tx1"/>
        </a:buClr>
        <a:buSzPct val="85000"/>
        <a:buChar char="•"/>
        <a:defRPr sz="2000" b="1">
          <a:solidFill>
            <a:schemeClr val="tx1"/>
          </a:solidFill>
          <a:latin typeface="+mn-lt"/>
        </a:defRPr>
      </a:lvl8pPr>
      <a:lvl9pPr marL="3774848" indent="-117468" algn="l" rtl="0" fontAlgn="base">
        <a:lnSpc>
          <a:spcPct val="90000"/>
        </a:lnSpc>
        <a:spcBef>
          <a:spcPct val="20000"/>
        </a:spcBef>
        <a:spcAft>
          <a:spcPct val="0"/>
        </a:spcAft>
        <a:buClr>
          <a:schemeClr val="tx1"/>
        </a:buClr>
        <a:buSzPct val="85000"/>
        <a:buChar char="•"/>
        <a:defRPr sz="2000" b="1">
          <a:solidFill>
            <a:schemeClr val="tx1"/>
          </a:solidFill>
          <a:latin typeface="+mn-lt"/>
        </a:defRPr>
      </a:lvl9pPr>
    </p:bodyStyle>
    <p:otherStyle>
      <a:defPPr>
        <a:defRPr lang="en-US"/>
      </a:defPPr>
      <a:lvl1pPr marL="0" algn="l" defTabSz="914345" rtl="0" eaLnBrk="1" latinLnBrk="0" hangingPunct="1">
        <a:defRPr sz="1800" kern="1200">
          <a:solidFill>
            <a:schemeClr val="tx1"/>
          </a:solidFill>
          <a:latin typeface="+mn-lt"/>
          <a:ea typeface="+mn-ea"/>
          <a:cs typeface="+mn-cs"/>
        </a:defRPr>
      </a:lvl1pPr>
      <a:lvl2pPr marL="457173" algn="l" defTabSz="914345" rtl="0" eaLnBrk="1" latinLnBrk="0" hangingPunct="1">
        <a:defRPr sz="1800" kern="1200">
          <a:solidFill>
            <a:schemeClr val="tx1"/>
          </a:solidFill>
          <a:latin typeface="+mn-lt"/>
          <a:ea typeface="+mn-ea"/>
          <a:cs typeface="+mn-cs"/>
        </a:defRPr>
      </a:lvl2pPr>
      <a:lvl3pPr marL="914345" algn="l" defTabSz="914345" rtl="0" eaLnBrk="1" latinLnBrk="0" hangingPunct="1">
        <a:defRPr sz="1800" kern="1200">
          <a:solidFill>
            <a:schemeClr val="tx1"/>
          </a:solidFill>
          <a:latin typeface="+mn-lt"/>
          <a:ea typeface="+mn-ea"/>
          <a:cs typeface="+mn-cs"/>
        </a:defRPr>
      </a:lvl3pPr>
      <a:lvl4pPr marL="1371518" algn="l" defTabSz="914345" rtl="0" eaLnBrk="1" latinLnBrk="0" hangingPunct="1">
        <a:defRPr sz="1800" kern="1200">
          <a:solidFill>
            <a:schemeClr val="tx1"/>
          </a:solidFill>
          <a:latin typeface="+mn-lt"/>
          <a:ea typeface="+mn-ea"/>
          <a:cs typeface="+mn-cs"/>
        </a:defRPr>
      </a:lvl4pPr>
      <a:lvl5pPr marL="1828690" algn="l" defTabSz="914345" rtl="0" eaLnBrk="1" latinLnBrk="0" hangingPunct="1">
        <a:defRPr sz="1800" kern="1200">
          <a:solidFill>
            <a:schemeClr val="tx1"/>
          </a:solidFill>
          <a:latin typeface="+mn-lt"/>
          <a:ea typeface="+mn-ea"/>
          <a:cs typeface="+mn-cs"/>
        </a:defRPr>
      </a:lvl5pPr>
      <a:lvl6pPr marL="2285863" algn="l" defTabSz="914345" rtl="0" eaLnBrk="1" latinLnBrk="0" hangingPunct="1">
        <a:defRPr sz="1800" kern="1200">
          <a:solidFill>
            <a:schemeClr val="tx1"/>
          </a:solidFill>
          <a:latin typeface="+mn-lt"/>
          <a:ea typeface="+mn-ea"/>
          <a:cs typeface="+mn-cs"/>
        </a:defRPr>
      </a:lvl6pPr>
      <a:lvl7pPr marL="2743035" algn="l" defTabSz="914345" rtl="0" eaLnBrk="1" latinLnBrk="0" hangingPunct="1">
        <a:defRPr sz="1800" kern="1200">
          <a:solidFill>
            <a:schemeClr val="tx1"/>
          </a:solidFill>
          <a:latin typeface="+mn-lt"/>
          <a:ea typeface="+mn-ea"/>
          <a:cs typeface="+mn-cs"/>
        </a:defRPr>
      </a:lvl7pPr>
      <a:lvl8pPr marL="3200208" algn="l" defTabSz="914345" rtl="0" eaLnBrk="1" latinLnBrk="0" hangingPunct="1">
        <a:defRPr sz="1800" kern="1200">
          <a:solidFill>
            <a:schemeClr val="tx1"/>
          </a:solidFill>
          <a:latin typeface="+mn-lt"/>
          <a:ea typeface="+mn-ea"/>
          <a:cs typeface="+mn-cs"/>
        </a:defRPr>
      </a:lvl8pPr>
      <a:lvl9pPr marL="3657381" algn="l" defTabSz="91434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Grp="1" noChangeArrowheads="1"/>
          </p:cNvSpPr>
          <p:nvPr>
            <p:ph type="ctrTitle"/>
          </p:nvPr>
        </p:nvSpPr>
        <p:spPr>
          <a:xfrm>
            <a:off x="4191000" y="1754188"/>
            <a:ext cx="4783137" cy="2365375"/>
          </a:xfrm>
          <a:noFill/>
        </p:spPr>
        <p:txBody>
          <a:bodyPr anchor="ctr"/>
          <a:lstStyle/>
          <a:p>
            <a:pPr algn="ctr" eaLnBrk="1" hangingPunct="1"/>
            <a:r>
              <a:rPr lang="en-US" sz="4400" dirty="0" smtClean="0"/>
              <a:t>Hill AFB Trip Reduction Efforts</a:t>
            </a:r>
          </a:p>
        </p:txBody>
      </p:sp>
      <p:sp>
        <p:nvSpPr>
          <p:cNvPr id="9" name="Rectangle 5"/>
          <p:cNvSpPr>
            <a:spLocks noGrp="1" noChangeArrowheads="1"/>
          </p:cNvSpPr>
          <p:nvPr>
            <p:ph type="subTitle" idx="1"/>
          </p:nvPr>
        </p:nvSpPr>
        <p:spPr>
          <a:xfrm>
            <a:off x="4610100" y="4354513"/>
            <a:ext cx="4289425" cy="1371600"/>
          </a:xfrm>
          <a:noFill/>
        </p:spPr>
        <p:txBody>
          <a:bodyPr/>
          <a:lstStyle/>
          <a:p>
            <a:pPr eaLnBrk="1" hangingPunct="1">
              <a:lnSpc>
                <a:spcPct val="80000"/>
              </a:lnSpc>
            </a:pPr>
            <a:r>
              <a:rPr lang="en-US" b="0" dirty="0" smtClean="0">
                <a:solidFill>
                  <a:schemeClr val="tx1"/>
                </a:solidFill>
              </a:rPr>
              <a:t>Dr. Erik </a:t>
            </a:r>
            <a:r>
              <a:rPr lang="en-US" b="0" dirty="0" err="1" smtClean="0">
                <a:solidFill>
                  <a:schemeClr val="tx1"/>
                </a:solidFill>
              </a:rPr>
              <a:t>Dettenmaier</a:t>
            </a:r>
            <a:endParaRPr lang="en-US" b="0" dirty="0" smtClean="0">
              <a:solidFill>
                <a:schemeClr val="tx1"/>
              </a:solidFill>
            </a:endParaRPr>
          </a:p>
          <a:p>
            <a:pPr eaLnBrk="1" hangingPunct="1">
              <a:lnSpc>
                <a:spcPct val="80000"/>
              </a:lnSpc>
            </a:pPr>
            <a:r>
              <a:rPr lang="en-US" b="0" dirty="0" smtClean="0">
                <a:solidFill>
                  <a:schemeClr val="tx1"/>
                </a:solidFill>
              </a:rPr>
              <a:t>Hill AFB Air Quality Program Manager</a:t>
            </a:r>
          </a:p>
          <a:p>
            <a:pPr eaLnBrk="1" hangingPunct="1">
              <a:lnSpc>
                <a:spcPct val="80000"/>
              </a:lnSpc>
            </a:pPr>
            <a:r>
              <a:rPr lang="en-US" b="0" dirty="0" smtClean="0">
                <a:solidFill>
                  <a:schemeClr val="tx1"/>
                </a:solidFill>
              </a:rPr>
              <a:t>Jan 10, 2017</a:t>
            </a:r>
            <a:endParaRPr lang="en-US" sz="1600" b="0" dirty="0" smtClean="0">
              <a:solidFill>
                <a:schemeClr val="tx1"/>
              </a:solidFill>
            </a:endParaRPr>
          </a:p>
        </p:txBody>
      </p:sp>
      <p:pic>
        <p:nvPicPr>
          <p:cNvPr id="7" name="Picture 5"/>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04800" y="1447800"/>
            <a:ext cx="4419600" cy="4419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Hill Air Force Base Background</a:t>
            </a:r>
            <a:endParaRPr lang="en-US" dirty="0"/>
          </a:p>
        </p:txBody>
      </p:sp>
      <p:sp>
        <p:nvSpPr>
          <p:cNvPr id="3" name="Content Placeholder 2"/>
          <p:cNvSpPr>
            <a:spLocks noGrp="1"/>
          </p:cNvSpPr>
          <p:nvPr>
            <p:ph idx="1"/>
          </p:nvPr>
        </p:nvSpPr>
        <p:spPr/>
        <p:txBody>
          <a:bodyPr/>
          <a:lstStyle/>
          <a:p>
            <a:r>
              <a:rPr lang="en-US" dirty="0" smtClean="0"/>
              <a:t>Large maintenance depot—2</a:t>
            </a:r>
            <a:r>
              <a:rPr lang="en-US" baseline="30000" dirty="0" smtClean="0"/>
              <a:t>nd</a:t>
            </a:r>
            <a:r>
              <a:rPr lang="en-US" dirty="0" smtClean="0"/>
              <a:t> largest base </a:t>
            </a:r>
          </a:p>
          <a:p>
            <a:r>
              <a:rPr lang="en-US" dirty="0" smtClean="0"/>
              <a:t>Over 21,000 employees</a:t>
            </a:r>
          </a:p>
          <a:p>
            <a:r>
              <a:rPr lang="en-US" dirty="0" smtClean="0"/>
              <a:t>Largest </a:t>
            </a:r>
            <a:r>
              <a:rPr lang="en-US" dirty="0"/>
              <a:t>single-site employer in </a:t>
            </a:r>
            <a:r>
              <a:rPr lang="en-US" dirty="0" smtClean="0"/>
              <a:t>Utah</a:t>
            </a:r>
          </a:p>
        </p:txBody>
      </p:sp>
      <p:pic>
        <p:nvPicPr>
          <p:cNvPr id="4" name="Picture 3" descr="S:\Shared\EmAssist\Individuals\Kasch\2009 ESOH Symp &amp; E2S2 Env, Energy, Sustainability\TR6 ARIEL.JPG"/>
          <p:cNvPicPr>
            <a:picLocks noChangeAspect="1" noChangeArrowheads="1"/>
          </p:cNvPicPr>
          <p:nvPr/>
        </p:nvPicPr>
        <p:blipFill>
          <a:blip r:embed="rId3"/>
          <a:srcRect/>
          <a:stretch>
            <a:fillRect/>
          </a:stretch>
        </p:blipFill>
        <p:spPr bwMode="auto">
          <a:xfrm>
            <a:off x="4425462" y="2803461"/>
            <a:ext cx="4405274" cy="3368739"/>
          </a:xfrm>
          <a:prstGeom prst="rect">
            <a:avLst/>
          </a:prstGeom>
          <a:noFill/>
          <a:ln w="12700">
            <a:solidFill>
              <a:schemeClr val="tx1"/>
            </a:solidFill>
          </a:ln>
          <a:effectLst>
            <a:outerShdw blurRad="50800" dist="38100" dir="2700000" algn="tl" rotWithShape="0">
              <a:prstClr val="black">
                <a:alpha val="40000"/>
              </a:prstClr>
            </a:outerShdw>
          </a:effectLst>
        </p:spPr>
      </p:pic>
      <p:pic>
        <p:nvPicPr>
          <p:cNvPr id="5" name="Picture 6" descr="2006_08040017"/>
          <p:cNvPicPr>
            <a:picLocks noChangeAspect="1" noChangeArrowheads="1"/>
          </p:cNvPicPr>
          <p:nvPr/>
        </p:nvPicPr>
        <p:blipFill>
          <a:blip r:embed="rId4"/>
          <a:srcRect t="17516" b="5412"/>
          <a:stretch>
            <a:fillRect/>
          </a:stretch>
        </p:blipFill>
        <p:spPr bwMode="auto">
          <a:xfrm>
            <a:off x="875731" y="4495800"/>
            <a:ext cx="3352800" cy="1676400"/>
          </a:xfrm>
          <a:prstGeom prst="rect">
            <a:avLst/>
          </a:prstGeom>
          <a:noFill/>
          <a:ln w="12700">
            <a:solidFill>
              <a:schemeClr val="tx1"/>
            </a:solidFill>
            <a:miter lim="800000"/>
            <a:headEnd/>
            <a:tailEnd/>
          </a:ln>
          <a:effectLst>
            <a:outerShdw blurRad="50800" dist="38100" dir="2700000" algn="tl" rotWithShape="0">
              <a:prstClr val="black">
                <a:alpha val="40000"/>
              </a:prstClr>
            </a:outerShdw>
          </a:effectLst>
        </p:spPr>
      </p:pic>
      <p:pic>
        <p:nvPicPr>
          <p:cNvPr id="7" name="Picture 10" descr="cell above"/>
          <p:cNvPicPr>
            <a:picLocks noChangeAspect="1" noChangeArrowheads="1"/>
          </p:cNvPicPr>
          <p:nvPr/>
        </p:nvPicPr>
        <p:blipFill>
          <a:blip r:embed="rId5"/>
          <a:srcRect/>
          <a:stretch>
            <a:fillRect/>
          </a:stretch>
        </p:blipFill>
        <p:spPr bwMode="auto">
          <a:xfrm>
            <a:off x="875730" y="2803461"/>
            <a:ext cx="3352801" cy="1616138"/>
          </a:xfrm>
          <a:prstGeom prst="rect">
            <a:avLst/>
          </a:prstGeom>
          <a:noFill/>
          <a:ln w="12700">
            <a:solidFill>
              <a:schemeClr val="tx1"/>
            </a:solidFill>
            <a:miter lim="800000"/>
            <a:headEnd/>
            <a:tailEnd/>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1441582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Civilian Flexible </a:t>
            </a:r>
            <a:r>
              <a:rPr lang="en-US" dirty="0" smtClean="0"/>
              <a:t>Work Schedules</a:t>
            </a:r>
            <a:endParaRPr lang="en-US" dirty="0"/>
          </a:p>
        </p:txBody>
      </p:sp>
      <p:sp>
        <p:nvSpPr>
          <p:cNvPr id="5" name="Content Placeholder 4"/>
          <p:cNvSpPr>
            <a:spLocks noGrp="1"/>
          </p:cNvSpPr>
          <p:nvPr>
            <p:ph idx="1"/>
          </p:nvPr>
        </p:nvSpPr>
        <p:spPr/>
        <p:txBody>
          <a:bodyPr/>
          <a:lstStyle/>
          <a:p>
            <a:r>
              <a:rPr lang="en-US" dirty="0" smtClean="0"/>
              <a:t>Federal Employees Flexible and Compressed Work Schedules Act of 1982</a:t>
            </a:r>
          </a:p>
          <a:p>
            <a:r>
              <a:rPr lang="en-US" dirty="0" smtClean="0"/>
              <a:t>Includes 5/4/9s and 4/10s</a:t>
            </a:r>
          </a:p>
          <a:p>
            <a:r>
              <a:rPr lang="en-US" dirty="0" smtClean="0"/>
              <a:t>Approximately 80</a:t>
            </a:r>
            <a:r>
              <a:rPr lang="en-US" dirty="0" smtClean="0"/>
              <a:t>% of employees </a:t>
            </a:r>
            <a:r>
              <a:rPr lang="en-US" dirty="0"/>
              <a:t>(</a:t>
            </a:r>
            <a:r>
              <a:rPr lang="en-US" dirty="0" smtClean="0"/>
              <a:t>16,000) work a flexible or compressed schedule:</a:t>
            </a:r>
          </a:p>
          <a:p>
            <a:pPr lvl="1"/>
            <a:r>
              <a:rPr lang="en-US" dirty="0" smtClean="0"/>
              <a:t>32,000-64,000 </a:t>
            </a:r>
            <a:r>
              <a:rPr lang="en-US" dirty="0" smtClean="0"/>
              <a:t>less trips/month</a:t>
            </a:r>
            <a:endParaRPr lang="en-US" dirty="0" smtClean="0"/>
          </a:p>
        </p:txBody>
      </p:sp>
    </p:spTree>
    <p:extLst>
      <p:ext uri="{BB962C8B-B14F-4D97-AF65-F5344CB8AC3E}">
        <p14:creationId xmlns:p14="http://schemas.microsoft.com/office/powerpoint/2010/main" val="2657212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1371600" y="381000"/>
            <a:ext cx="6186488" cy="690563"/>
          </a:xfrm>
        </p:spPr>
        <p:txBody>
          <a:bodyPr/>
          <a:lstStyle/>
          <a:p>
            <a:pPr algn="ctr" eaLnBrk="1" hangingPunct="1"/>
            <a:r>
              <a:rPr lang="en-US" dirty="0" smtClean="0"/>
              <a:t>Civilian Telework Program</a:t>
            </a:r>
          </a:p>
        </p:txBody>
      </p:sp>
      <p:sp>
        <p:nvSpPr>
          <p:cNvPr id="6148" name="Rectangle 3"/>
          <p:cNvSpPr>
            <a:spLocks noGrp="1" noChangeArrowheads="1"/>
          </p:cNvSpPr>
          <p:nvPr>
            <p:ph type="body" idx="1"/>
          </p:nvPr>
        </p:nvSpPr>
        <p:spPr>
          <a:xfrm>
            <a:off x="304801" y="1447800"/>
            <a:ext cx="3962400" cy="4389438"/>
          </a:xfrm>
        </p:spPr>
        <p:txBody>
          <a:bodyPr/>
          <a:lstStyle/>
          <a:p>
            <a:pPr eaLnBrk="1" hangingPunct="1"/>
            <a:r>
              <a:rPr lang="en-US" dirty="0" smtClean="0"/>
              <a:t>Hill AFB Pilot Study </a:t>
            </a:r>
            <a:r>
              <a:rPr lang="en-US" dirty="0"/>
              <a:t>began </a:t>
            </a:r>
            <a:r>
              <a:rPr lang="en-US" dirty="0" smtClean="0"/>
              <a:t>2009</a:t>
            </a:r>
          </a:p>
          <a:p>
            <a:pPr eaLnBrk="1" hangingPunct="1"/>
            <a:r>
              <a:rPr lang="en-US" dirty="0" smtClean="0"/>
              <a:t>Air Force goal-increase participation by 1% each year</a:t>
            </a:r>
          </a:p>
          <a:p>
            <a:pPr eaLnBrk="1" hangingPunct="1"/>
            <a:r>
              <a:rPr lang="en-US" dirty="0" smtClean="0"/>
              <a:t>Currently 74 participants</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0168" y="1447800"/>
            <a:ext cx="4809344" cy="3200400"/>
          </a:xfrm>
          <a:prstGeom prst="rect">
            <a:avLst/>
          </a:prstGeom>
          <a:ln>
            <a:solidFill>
              <a:schemeClr val="tx1"/>
            </a:solidFill>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1371600" y="381000"/>
            <a:ext cx="6186488" cy="690563"/>
          </a:xfrm>
        </p:spPr>
        <p:txBody>
          <a:bodyPr/>
          <a:lstStyle/>
          <a:p>
            <a:pPr algn="ctr" eaLnBrk="1" hangingPunct="1"/>
            <a:r>
              <a:rPr lang="en-US" dirty="0" smtClean="0"/>
              <a:t>Civilian Telework Program</a:t>
            </a:r>
          </a:p>
        </p:txBody>
      </p:sp>
      <p:sp>
        <p:nvSpPr>
          <p:cNvPr id="6148" name="Rectangle 3"/>
          <p:cNvSpPr>
            <a:spLocks noGrp="1" noChangeArrowheads="1"/>
          </p:cNvSpPr>
          <p:nvPr>
            <p:ph type="body" idx="1"/>
          </p:nvPr>
        </p:nvSpPr>
        <p:spPr>
          <a:xfrm>
            <a:off x="304800" y="1447800"/>
            <a:ext cx="8609013" cy="4389438"/>
          </a:xfrm>
        </p:spPr>
        <p:txBody>
          <a:bodyPr/>
          <a:lstStyle/>
          <a:p>
            <a:pPr eaLnBrk="1" hangingPunct="1"/>
            <a:r>
              <a:rPr lang="en-US" dirty="0" smtClean="0"/>
              <a:t>Program elements: </a:t>
            </a:r>
          </a:p>
          <a:p>
            <a:pPr lvl="1" eaLnBrk="1" hangingPunct="1"/>
            <a:r>
              <a:rPr lang="en-US" dirty="0" smtClean="0"/>
              <a:t>Several eligibility requirements:</a:t>
            </a:r>
          </a:p>
          <a:p>
            <a:pPr lvl="2" eaLnBrk="1" hangingPunct="1"/>
            <a:r>
              <a:rPr lang="en-US" dirty="0" smtClean="0"/>
              <a:t>Performance</a:t>
            </a:r>
          </a:p>
          <a:p>
            <a:pPr lvl="2" eaLnBrk="1" hangingPunct="1"/>
            <a:r>
              <a:rPr lang="en-US" dirty="0" smtClean="0"/>
              <a:t>Safety</a:t>
            </a:r>
          </a:p>
          <a:p>
            <a:pPr lvl="2" eaLnBrk="1" hangingPunct="1"/>
            <a:r>
              <a:rPr lang="en-US" dirty="0" smtClean="0"/>
              <a:t>Security</a:t>
            </a:r>
          </a:p>
          <a:p>
            <a:pPr lvl="2" eaLnBrk="1" hangingPunct="1"/>
            <a:r>
              <a:rPr lang="en-US" dirty="0" smtClean="0"/>
              <a:t>Training</a:t>
            </a:r>
          </a:p>
          <a:p>
            <a:pPr lvl="2" eaLnBrk="1" hangingPunct="1"/>
            <a:r>
              <a:rPr lang="en-US" dirty="0" smtClean="0"/>
              <a:t>Location</a:t>
            </a:r>
          </a:p>
          <a:p>
            <a:pPr lvl="1" eaLnBrk="1" hangingPunct="1"/>
            <a:r>
              <a:rPr lang="en-US" dirty="0" smtClean="0"/>
              <a:t>Upon written agreement, employee responsible for most operating costs</a:t>
            </a:r>
          </a:p>
          <a:p>
            <a:pPr lvl="1" eaLnBrk="1" hangingPunct="1"/>
            <a:r>
              <a:rPr lang="en-US" dirty="0"/>
              <a:t>Saves </a:t>
            </a:r>
            <a:r>
              <a:rPr lang="en-US" dirty="0" smtClean="0"/>
              <a:t>travel </a:t>
            </a:r>
            <a:r>
              <a:rPr lang="en-US" dirty="0"/>
              <a:t>time and </a:t>
            </a:r>
            <a:r>
              <a:rPr lang="en-US" dirty="0" smtClean="0"/>
              <a:t>costs</a:t>
            </a:r>
            <a:r>
              <a:rPr lang="en-US" dirty="0"/>
              <a:t>, offers uninterrupted work </a:t>
            </a:r>
            <a:r>
              <a:rPr lang="en-US" dirty="0" smtClean="0"/>
              <a:t>environment</a:t>
            </a:r>
          </a:p>
          <a:p>
            <a:pPr lvl="1" eaLnBrk="1" hangingPunct="1"/>
            <a:r>
              <a:rPr lang="en-US" dirty="0" smtClean="0"/>
              <a:t>Reduces traffic congestion and parking issues</a:t>
            </a:r>
            <a:endParaRPr lang="en-US" dirty="0"/>
          </a:p>
        </p:txBody>
      </p:sp>
    </p:spTree>
    <p:extLst>
      <p:ext uri="{BB962C8B-B14F-4D97-AF65-F5344CB8AC3E}">
        <p14:creationId xmlns:p14="http://schemas.microsoft.com/office/powerpoint/2010/main" val="954677756"/>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UTA Vanpool Program</a:t>
            </a:r>
            <a:endParaRPr lang="en-US" dirty="0"/>
          </a:p>
        </p:txBody>
      </p:sp>
      <p:sp>
        <p:nvSpPr>
          <p:cNvPr id="3" name="Content Placeholder 2"/>
          <p:cNvSpPr>
            <a:spLocks noGrp="1"/>
          </p:cNvSpPr>
          <p:nvPr>
            <p:ph idx="1"/>
          </p:nvPr>
        </p:nvSpPr>
        <p:spPr>
          <a:xfrm>
            <a:off x="189016" y="1524000"/>
            <a:ext cx="4306784" cy="4724400"/>
          </a:xfrm>
        </p:spPr>
        <p:txBody>
          <a:bodyPr/>
          <a:lstStyle/>
          <a:p>
            <a:r>
              <a:rPr lang="en-US" dirty="0"/>
              <a:t>Executive Order 13150 – Federal Transportation Incentive Program</a:t>
            </a:r>
          </a:p>
          <a:p>
            <a:r>
              <a:rPr lang="en-US" dirty="0" smtClean="0"/>
              <a:t>Hill participation established in 2001</a:t>
            </a:r>
          </a:p>
          <a:p>
            <a:r>
              <a:rPr lang="en-US" dirty="0" smtClean="0"/>
              <a:t>96 vans</a:t>
            </a:r>
          </a:p>
          <a:p>
            <a:r>
              <a:rPr lang="en-US" dirty="0" smtClean="0"/>
              <a:t>747 participants</a:t>
            </a:r>
          </a:p>
          <a:p>
            <a:r>
              <a:rPr lang="en-US" dirty="0" smtClean="0"/>
              <a:t>651 fewer vehicles on the </a:t>
            </a:r>
            <a:r>
              <a:rPr lang="en-US" dirty="0" smtClean="0"/>
              <a:t>road</a:t>
            </a:r>
          </a:p>
          <a:p>
            <a:pPr lvl="1"/>
            <a:r>
              <a:rPr lang="en-US" dirty="0" smtClean="0"/>
              <a:t>13,000 less trips/month</a:t>
            </a:r>
            <a:endParaRPr lang="en-US" dirty="0"/>
          </a:p>
        </p:txBody>
      </p:sp>
      <p:pic>
        <p:nvPicPr>
          <p:cNvPr id="4" name="Picture 2" descr="S:\Shared\EmAssist\Individuals\Kasch\2009 ESOH Symp &amp; E2S2 Env, Energy, Sustainability\Pictures &amp; Documents to paste\DSCN5883.jpg"/>
          <p:cNvPicPr>
            <a:picLocks noChangeAspect="1" noChangeArrowheads="1"/>
          </p:cNvPicPr>
          <p:nvPr/>
        </p:nvPicPr>
        <p:blipFill>
          <a:blip r:embed="rId3"/>
          <a:srcRect/>
          <a:stretch>
            <a:fillRect/>
          </a:stretch>
        </p:blipFill>
        <p:spPr bwMode="auto">
          <a:xfrm>
            <a:off x="4495801" y="1639784"/>
            <a:ext cx="4327260" cy="3237016"/>
          </a:xfrm>
          <a:prstGeom prst="rect">
            <a:avLst/>
          </a:prstGeom>
          <a:noFill/>
          <a:ln w="12700">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710323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alpha val="50000"/>
          </a:srgbClr>
        </a:solidFill>
        <a:effectLst/>
      </p:bgPr>
    </p:bg>
    <p:spTree>
      <p:nvGrpSpPr>
        <p:cNvPr id="1" name=""/>
        <p:cNvGrpSpPr/>
        <p:nvPr/>
      </p:nvGrpSpPr>
      <p:grpSpPr>
        <a:xfrm>
          <a:off x="0" y="0"/>
          <a:ext cx="0" cy="0"/>
          <a:chOff x="0" y="0"/>
          <a:chExt cx="0" cy="0"/>
        </a:xfrm>
      </p:grpSpPr>
      <p:pic>
        <p:nvPicPr>
          <p:cNvPr id="4" name="Picture 2" descr="S:\Shared\EmAssist\Individuals\Kasch\2009 ESOH Symp &amp; E2S2 Env, Energy, Sustainability\frntRnnr.jpg"/>
          <p:cNvPicPr>
            <a:picLocks noChangeAspect="1" noChangeArrowheads="1"/>
          </p:cNvPicPr>
          <p:nvPr/>
        </p:nvPicPr>
        <p:blipFill>
          <a:blip r:embed="rId3"/>
          <a:srcRect/>
          <a:stretch>
            <a:fillRect/>
          </a:stretch>
        </p:blipFill>
        <p:spPr bwMode="auto">
          <a:xfrm>
            <a:off x="504113" y="3830638"/>
            <a:ext cx="8182687" cy="2417762"/>
          </a:xfrm>
          <a:prstGeom prst="rect">
            <a:avLst/>
          </a:prstGeom>
          <a:noFill/>
          <a:ln w="12700">
            <a:solidFill>
              <a:schemeClr val="tx1"/>
            </a:solidFill>
          </a:ln>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US" dirty="0" smtClean="0"/>
              <a:t>UTA </a:t>
            </a:r>
            <a:r>
              <a:rPr lang="en-US" dirty="0"/>
              <a:t>Bus </a:t>
            </a:r>
            <a:r>
              <a:rPr lang="en-US" dirty="0" smtClean="0"/>
              <a:t>Service </a:t>
            </a:r>
            <a:br>
              <a:rPr lang="en-US" dirty="0" smtClean="0"/>
            </a:br>
            <a:r>
              <a:rPr lang="en-US" dirty="0" smtClean="0"/>
              <a:t>and </a:t>
            </a:r>
            <a:r>
              <a:rPr lang="en-US" dirty="0" err="1" smtClean="0"/>
              <a:t>FrontRunner</a:t>
            </a:r>
            <a:endParaRPr lang="en-US" dirty="0"/>
          </a:p>
        </p:txBody>
      </p:sp>
      <p:sp>
        <p:nvSpPr>
          <p:cNvPr id="3" name="Content Placeholder 2"/>
          <p:cNvSpPr>
            <a:spLocks noGrp="1"/>
          </p:cNvSpPr>
          <p:nvPr>
            <p:ph idx="1"/>
          </p:nvPr>
        </p:nvSpPr>
        <p:spPr/>
        <p:txBody>
          <a:bodyPr/>
          <a:lstStyle/>
          <a:p>
            <a:r>
              <a:rPr lang="en-US" dirty="0" err="1"/>
              <a:t>FrontRunner</a:t>
            </a:r>
            <a:r>
              <a:rPr lang="en-US" dirty="0"/>
              <a:t> completed in </a:t>
            </a:r>
            <a:r>
              <a:rPr lang="en-US" dirty="0" smtClean="0"/>
              <a:t>2008; 2013 base survey prompted negotiations with UTA for additional bus service </a:t>
            </a:r>
          </a:p>
          <a:p>
            <a:pPr lvl="1"/>
            <a:r>
              <a:rPr lang="en-US" dirty="0" smtClean="0"/>
              <a:t>Clearfield station 2 miles from base</a:t>
            </a:r>
          </a:p>
          <a:p>
            <a:r>
              <a:rPr lang="en-US" dirty="0" smtClean="0"/>
              <a:t>2 routes added</a:t>
            </a:r>
          </a:p>
        </p:txBody>
      </p:sp>
    </p:spTree>
    <p:extLst>
      <p:ext uri="{BB962C8B-B14F-4D97-AF65-F5344CB8AC3E}">
        <p14:creationId xmlns:p14="http://schemas.microsoft.com/office/powerpoint/2010/main" val="16043201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ECARS</a:t>
            </a:r>
            <a:endParaRPr lang="en-US" dirty="0"/>
          </a:p>
        </p:txBody>
      </p:sp>
      <p:sp>
        <p:nvSpPr>
          <p:cNvPr id="3" name="Content Placeholder 2"/>
          <p:cNvSpPr>
            <a:spLocks noGrp="1"/>
          </p:cNvSpPr>
          <p:nvPr>
            <p:ph idx="1"/>
          </p:nvPr>
        </p:nvSpPr>
        <p:spPr/>
        <p:txBody>
          <a:bodyPr/>
          <a:lstStyle/>
          <a:p>
            <a:r>
              <a:rPr lang="en-US" dirty="0" smtClean="0"/>
              <a:t>Section 118(d) of Clean Air Act</a:t>
            </a:r>
          </a:p>
          <a:p>
            <a:r>
              <a:rPr lang="en-US" dirty="0" smtClean="0"/>
              <a:t>Ensures vehicles driven on base meet local emissions standards</a:t>
            </a:r>
          </a:p>
          <a:p>
            <a:r>
              <a:rPr lang="en-US" dirty="0" smtClean="0"/>
              <a:t>Federal employees only</a:t>
            </a:r>
            <a:endParaRPr lang="en-US" dirty="0"/>
          </a:p>
        </p:txBody>
      </p:sp>
      <p:pic>
        <p:nvPicPr>
          <p:cNvPr id="4" name="Picture 3"/>
          <p:cNvPicPr>
            <a:picLocks noChangeAspect="1"/>
          </p:cNvPicPr>
          <p:nvPr/>
        </p:nvPicPr>
        <p:blipFill>
          <a:blip r:embed="rId2"/>
          <a:stretch>
            <a:fillRect/>
          </a:stretch>
        </p:blipFill>
        <p:spPr>
          <a:xfrm>
            <a:off x="3728871" y="3429000"/>
            <a:ext cx="5008574" cy="2743200"/>
          </a:xfrm>
          <a:prstGeom prst="rect">
            <a:avLst/>
          </a:prstGeom>
        </p:spPr>
      </p:pic>
    </p:spTree>
    <p:extLst>
      <p:ext uri="{BB962C8B-B14F-4D97-AF65-F5344CB8AC3E}">
        <p14:creationId xmlns:p14="http://schemas.microsoft.com/office/powerpoint/2010/main" val="3254601119"/>
      </p:ext>
    </p:extLst>
  </p:cSld>
  <p:clrMapOvr>
    <a:masterClrMapping/>
  </p:clrMapOvr>
</p:sld>
</file>

<file path=ppt/theme/theme1.xml><?xml version="1.0" encoding="utf-8"?>
<a:theme xmlns:a="http://schemas.openxmlformats.org/drawingml/2006/main" name="37_Bold Stripes">
  <a:themeElements>
    <a:clrScheme name="Custom 1">
      <a:dk1>
        <a:srgbClr val="000000"/>
      </a:dk1>
      <a:lt1>
        <a:srgbClr val="FFFFFF"/>
      </a:lt1>
      <a:dk2>
        <a:srgbClr val="000000"/>
      </a:dk2>
      <a:lt2>
        <a:srgbClr val="EAEAEA"/>
      </a:lt2>
      <a:accent1>
        <a:srgbClr val="0066CC"/>
      </a:accent1>
      <a:accent2>
        <a:srgbClr val="990000"/>
      </a:accent2>
      <a:accent3>
        <a:srgbClr val="FFFFFF"/>
      </a:accent3>
      <a:accent4>
        <a:srgbClr val="000000"/>
      </a:accent4>
      <a:accent5>
        <a:srgbClr val="AAB8E2"/>
      </a:accent5>
      <a:accent6>
        <a:srgbClr val="8A0000"/>
      </a:accent6>
      <a:hlink>
        <a:srgbClr val="000000"/>
      </a:hlink>
      <a:folHlink>
        <a:srgbClr val="7F7F7F"/>
      </a:folHlink>
    </a:clrScheme>
    <a:fontScheme name="Bold Strip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Bold Stripes 1">
        <a:dk1>
          <a:srgbClr val="356677"/>
        </a:dk1>
        <a:lt1>
          <a:srgbClr val="FFFFFF"/>
        </a:lt1>
        <a:dk2>
          <a:srgbClr val="3E798E"/>
        </a:dk2>
        <a:lt2>
          <a:srgbClr val="FFFFCC"/>
        </a:lt2>
        <a:accent1>
          <a:srgbClr val="7FA0B1"/>
        </a:accent1>
        <a:accent2>
          <a:srgbClr val="3A7184"/>
        </a:accent2>
        <a:accent3>
          <a:srgbClr val="AFBEC6"/>
        </a:accent3>
        <a:accent4>
          <a:srgbClr val="DADADA"/>
        </a:accent4>
        <a:accent5>
          <a:srgbClr val="C0CDD5"/>
        </a:accent5>
        <a:accent6>
          <a:srgbClr val="346677"/>
        </a:accent6>
        <a:hlink>
          <a:srgbClr val="FFBF0B"/>
        </a:hlink>
        <a:folHlink>
          <a:srgbClr val="CC9900"/>
        </a:folHlink>
      </a:clrScheme>
      <a:clrMap bg1="dk2" tx1="lt1" bg2="dk1" tx2="lt2" accent1="accent1" accent2="accent2" accent3="accent3" accent4="accent4" accent5="accent5" accent6="accent6" hlink="hlink" folHlink="folHlink"/>
    </a:extraClrScheme>
    <a:extraClrScheme>
      <a:clrScheme name="Bold Stripes 2">
        <a:dk1>
          <a:srgbClr val="000000"/>
        </a:dk1>
        <a:lt1>
          <a:srgbClr val="EAEAEA"/>
        </a:lt1>
        <a:dk2>
          <a:srgbClr val="003366"/>
        </a:dk2>
        <a:lt2>
          <a:srgbClr val="EAEAEA"/>
        </a:lt2>
        <a:accent1>
          <a:srgbClr val="FFFFFF"/>
        </a:accent1>
        <a:accent2>
          <a:srgbClr val="DDDDDD"/>
        </a:accent2>
        <a:accent3>
          <a:srgbClr val="F3F3F3"/>
        </a:accent3>
        <a:accent4>
          <a:srgbClr val="000000"/>
        </a:accent4>
        <a:accent5>
          <a:srgbClr val="FFFFFF"/>
        </a:accent5>
        <a:accent6>
          <a:srgbClr val="C8C8C8"/>
        </a:accent6>
        <a:hlink>
          <a:srgbClr val="336699"/>
        </a:hlink>
        <a:folHlink>
          <a:srgbClr val="9A0000"/>
        </a:folHlink>
      </a:clrScheme>
      <a:clrMap bg1="lt1" tx1="dk1" bg2="lt2" tx2="dk2" accent1="accent1" accent2="accent2" accent3="accent3" accent4="accent4" accent5="accent5" accent6="accent6" hlink="hlink" folHlink="folHlink"/>
    </a:extraClrScheme>
    <a:extraClrScheme>
      <a:clrScheme name="Bold Stripes 3">
        <a:dk1>
          <a:srgbClr val="000000"/>
        </a:dk1>
        <a:lt1>
          <a:srgbClr val="EAEAEA"/>
        </a:lt1>
        <a:dk2>
          <a:srgbClr val="000000"/>
        </a:dk2>
        <a:lt2>
          <a:srgbClr val="EAEAEA"/>
        </a:lt2>
        <a:accent1>
          <a:srgbClr val="FFFFFF"/>
        </a:accent1>
        <a:accent2>
          <a:srgbClr val="DDDDDD"/>
        </a:accent2>
        <a:accent3>
          <a:srgbClr val="F3F3F3"/>
        </a:accent3>
        <a:accent4>
          <a:srgbClr val="000000"/>
        </a:accent4>
        <a:accent5>
          <a:srgbClr val="FFFFFF"/>
        </a:accent5>
        <a:accent6>
          <a:srgbClr val="C8C8C8"/>
        </a:accent6>
        <a:hlink>
          <a:srgbClr val="777777"/>
        </a:hlink>
        <a:folHlink>
          <a:srgbClr val="969696"/>
        </a:folHlink>
      </a:clrScheme>
      <a:clrMap bg1="lt1" tx1="dk1" bg2="lt2" tx2="dk2" accent1="accent1" accent2="accent2" accent3="accent3" accent4="accent4" accent5="accent5" accent6="accent6" hlink="hlink" folHlink="folHlink"/>
    </a:extraClrScheme>
    <a:extraClrScheme>
      <a:clrScheme name="Bold Stripes 4">
        <a:dk1>
          <a:srgbClr val="492417"/>
        </a:dk1>
        <a:lt1>
          <a:srgbClr val="D4D5C3"/>
        </a:lt1>
        <a:dk2>
          <a:srgbClr val="6E4900"/>
        </a:dk2>
        <a:lt2>
          <a:srgbClr val="B9BA9C"/>
        </a:lt2>
        <a:accent1>
          <a:srgbClr val="DBD8CF"/>
        </a:accent1>
        <a:accent2>
          <a:srgbClr val="C7C8B0"/>
        </a:accent2>
        <a:accent3>
          <a:srgbClr val="E6E7DE"/>
        </a:accent3>
        <a:accent4>
          <a:srgbClr val="3D1D12"/>
        </a:accent4>
        <a:accent5>
          <a:srgbClr val="EAE9E4"/>
        </a:accent5>
        <a:accent6>
          <a:srgbClr val="B4B59F"/>
        </a:accent6>
        <a:hlink>
          <a:srgbClr val="CC9900"/>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07ADC4A93F1954B9B86B8003D7FA0BD" ma:contentTypeVersion="3" ma:contentTypeDescription="Create a new document." ma:contentTypeScope="" ma:versionID="b00bb1f6842a5b2e6e9f655c169d9c1e">
  <xsd:schema xmlns:xsd="http://www.w3.org/2001/XMLSchema" xmlns:p="http://schemas.microsoft.com/office/2006/metadata/properties" targetNamespace="http://schemas.microsoft.com/office/2006/metadata/properties" ma:root="true" ma:fieldsID="7d000aa15e2ab2accd4d1af39d255a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4CE421F9-9F5A-422F-8131-5F749D5F61F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F49C2151-789F-47A7-8CB8-5447A27670A7}">
  <ds:schemaRefs>
    <ds:schemaRef ds:uri="http://schemas.microsoft.com/sharepoint/v3/contenttype/forms"/>
  </ds:schemaRefs>
</ds:datastoreItem>
</file>

<file path=customXml/itemProps3.xml><?xml version="1.0" encoding="utf-8"?>
<ds:datastoreItem xmlns:ds="http://schemas.openxmlformats.org/officeDocument/2006/customXml" ds:itemID="{2335D8E6-685B-408D-B09D-BD55DB07819D}">
  <ds:schemaRefs>
    <ds:schemaRef ds:uri="http://purl.org/dc/dcmitype/"/>
    <ds:schemaRef ds:uri="http://purl.org/dc/elements/1.1/"/>
    <ds:schemaRef ds:uri="http://schemas.microsoft.com/office/2006/documentManagement/types"/>
    <ds:schemaRef ds:uri="http://www.w3.org/XML/1998/namespace"/>
    <ds:schemaRef ds:uri="http://purl.org/dc/terms/"/>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53888</TotalTime>
  <Words>875</Words>
  <Application>Microsoft Office PowerPoint</Application>
  <PresentationFormat>On-screen Show (4:3)</PresentationFormat>
  <Paragraphs>85</Paragraphs>
  <Slides>8</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Times New Roman</vt:lpstr>
      <vt:lpstr>Wingdings</vt:lpstr>
      <vt:lpstr>37_Bold Stripes</vt:lpstr>
      <vt:lpstr>Hill AFB Trip Reduction Efforts</vt:lpstr>
      <vt:lpstr>Hill Air Force Base Background</vt:lpstr>
      <vt:lpstr>Civilian Flexible Work Schedules</vt:lpstr>
      <vt:lpstr>Civilian Telework Program</vt:lpstr>
      <vt:lpstr>Civilian Telework Program</vt:lpstr>
      <vt:lpstr>UTA Vanpool Program</vt:lpstr>
      <vt:lpstr>UTA Bus Service  and FrontRunner</vt:lpstr>
      <vt:lpstr>ECARS</vt:lpstr>
    </vt:vector>
  </TitlesOfParts>
  <Company>75 ABW/XP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75 ABW Slide Template, Feb 2011</dc:title>
  <dc:creator>david.decembly</dc:creator>
  <cp:lastModifiedBy>DETTENMAIER, ERIK M GS-13 USAF AFMC 75 CEG/CEIE</cp:lastModifiedBy>
  <cp:revision>3651</cp:revision>
  <cp:lastPrinted>2016-12-07T21:29:22Z</cp:lastPrinted>
  <dcterms:created xsi:type="dcterms:W3CDTF">2006-04-18T12:50:43Z</dcterms:created>
  <dcterms:modified xsi:type="dcterms:W3CDTF">2016-12-27T14:42:24Z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0x010100007ADC4A93F1954B9B86B8003D7FA0BD</vt:lpwstr>
  </property>
</Properties>
</file>